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1879263" cy="8280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344" y="-120"/>
      </p:cViewPr>
      <p:guideLst>
        <p:guide orient="horz" pos="2608"/>
        <p:guide pos="37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945" y="1355149"/>
            <a:ext cx="10097374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908" y="4349128"/>
            <a:ext cx="8909447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47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4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1098" y="440855"/>
            <a:ext cx="2561466" cy="70172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6700" y="440855"/>
            <a:ext cx="7535907" cy="70172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7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67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513" y="2064352"/>
            <a:ext cx="1024586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513" y="5541353"/>
            <a:ext cx="1024586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6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6699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3877" y="2204273"/>
            <a:ext cx="5048687" cy="525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915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7" y="440856"/>
            <a:ext cx="10245864" cy="160049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248" y="2029849"/>
            <a:ext cx="502548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248" y="3024646"/>
            <a:ext cx="502548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13878" y="2029849"/>
            <a:ext cx="5050234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13878" y="3024646"/>
            <a:ext cx="5050234" cy="44487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85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039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9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0234" y="1192226"/>
            <a:ext cx="6013877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89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46" y="552027"/>
            <a:ext cx="3831372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50234" y="1192226"/>
            <a:ext cx="6013877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46" y="2484120"/>
            <a:ext cx="3831372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214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6700" y="440856"/>
            <a:ext cx="1024586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700" y="2204273"/>
            <a:ext cx="1024586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6699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/>
              <a:t>16.07.2021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5006" y="7674706"/>
            <a:ext cx="400925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9730" y="7674706"/>
            <a:ext cx="267283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8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microsoft.com/office/2007/relationships/hdphoto" Target="../media/hdphoto1.wdp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5.jp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3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9" r="6019"/>
          <a:stretch/>
        </p:blipFill>
        <p:spPr>
          <a:xfrm flipH="1">
            <a:off x="-10274" y="-1"/>
            <a:ext cx="11887200" cy="82804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19263" y="0"/>
            <a:ext cx="3960000" cy="828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2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" r="1" b="-90"/>
          <a:stretch/>
        </p:blipFill>
        <p:spPr bwMode="auto">
          <a:xfrm>
            <a:off x="7925128" y="56569"/>
            <a:ext cx="124721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683275" y="179505"/>
            <a:ext cx="205297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АРМИЯ РОССИИ</a:t>
            </a:r>
            <a:endParaRPr lang="ru-RU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03145" y="4757941"/>
            <a:ext cx="3960001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r>
              <a:rPr lang="ru-RU" sz="330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СЛУЖБА В РЕЗЕРВЕ ВООРУЖЕННЫХ СИЛ – ТВОЙ ВЫБОР!</a:t>
            </a:r>
          </a:p>
        </p:txBody>
      </p:sp>
      <p:sp>
        <p:nvSpPr>
          <p:cNvPr id="10" name="Параллелограмм 9"/>
          <p:cNvSpPr/>
          <p:nvPr/>
        </p:nvSpPr>
        <p:spPr>
          <a:xfrm>
            <a:off x="7953853" y="7545307"/>
            <a:ext cx="4274050" cy="626723"/>
          </a:xfrm>
          <a:prstGeom prst="parallelogram">
            <a:avLst>
              <a:gd name="adj" fmla="val 528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8268640" y="7089938"/>
            <a:ext cx="4274050" cy="626723"/>
          </a:xfrm>
          <a:prstGeom prst="parallelogram">
            <a:avLst>
              <a:gd name="adj" fmla="val 478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8596127" y="6552043"/>
            <a:ext cx="4274050" cy="626723"/>
          </a:xfrm>
          <a:prstGeom prst="parallelogram">
            <a:avLst>
              <a:gd name="adj" fmla="val 417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278391" y="7267595"/>
            <a:ext cx="27661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www.reserv.mil.ru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46220" y="705063"/>
            <a:ext cx="3777877" cy="62478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Фотография анфас размером 9х12 см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(на обороте фотографии чернилами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указывается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фамилия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, имя, отчество и дата фотографирования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2.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Автобиография в двух экземплярах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(первый экземпляр – собственноручно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3.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Анкета (форму можно получить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 военном комиссариате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или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 сайте 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www.reserv.mil.ru)</a:t>
            </a:r>
          </a:p>
          <a:p>
            <a:endParaRPr lang="en-US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4.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Копии документов об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образовании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5.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трудовой книжки (при наличии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6.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Служебная характеристика с последнего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места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работы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(учебы, службы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7.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Выписка из домовой книги (при наличии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8.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свидетельства 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рождении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9.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военного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билета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10.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паспорта</a:t>
            </a:r>
            <a:endParaRPr lang="en-US" sz="1400" dirty="0" smtClean="0">
              <a:solidFill>
                <a:srgbClr val="000000"/>
              </a:solidFill>
              <a:latin typeface="MyriadPro-Regular"/>
            </a:endParaRP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11.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Копии свидетельств о браке и рождении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детей</a:t>
            </a:r>
            <a:r>
              <a:rPr lang="en-US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(при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наличии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4684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ДОКУМЕНТЫ ДЛЯ ПОСТУПЛЕНИЯ</a:t>
            </a:r>
          </a:p>
          <a:p>
            <a:pPr algn="ctr"/>
            <a:r>
              <a:rPr lang="ru-RU" sz="1600" b="1" dirty="0">
                <a:solidFill>
                  <a:srgbClr val="005CAA"/>
                </a:solidFill>
                <a:latin typeface="MyriadPro-Bold"/>
              </a:rPr>
              <a:t>на военную службу </a:t>
            </a:r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в резерве</a:t>
            </a:r>
            <a:endParaRPr lang="ru-RU" sz="1600" b="1" dirty="0">
              <a:solidFill>
                <a:srgbClr val="005CAA"/>
              </a:solidFill>
              <a:latin typeface="MyriadPro-Bold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095" y="447327"/>
            <a:ext cx="3420739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возрасту: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прапорщики, сержанты, солдаты – до 42 лет;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младшие офицеры – до 52 лет; старшие офицеры – до 57 лет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 smtClean="0">
                <a:solidFill>
                  <a:srgbClr val="005CAA"/>
                </a:solidFill>
                <a:latin typeface="MyriadPro-Bold"/>
              </a:rPr>
              <a:t>По </a:t>
            </a:r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здоровью: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быть годным к военной службе (категория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А) или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годным к военной службе с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незначительными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ограничениями (категория Б)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результатам профессионального</a:t>
            </a: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психологического отбора: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получить первую, вторую или третью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категорию пригодности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для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конкретной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выбранной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специальности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005CAA"/>
                </a:solidFill>
                <a:latin typeface="MyriadPro-Bold"/>
              </a:rPr>
              <a:t>По образованию: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не ниже основного общего (9 классов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048" y="131124"/>
            <a:ext cx="35491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ТРЕБОВАНИЯ К КАНДИДАТАМ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8540" y="5488165"/>
            <a:ext cx="35098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отбывал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наказание в виде лишения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свободы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подвергался административному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наказанию за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потребление наркотических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психотропных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веществ</a:t>
            </a:r>
          </a:p>
          <a:p>
            <a:endParaRPr lang="ru-RU" sz="7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 отношении него вынесен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обвинительный приговор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 назначено наказание,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ведется дознание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либо предварительное следствие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или уголовное дело передано в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суд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421" y="4941889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MyriadPro-Bold"/>
              </a:rPr>
              <a:t>ГРАЖДАНИН НЕ МОЖЕТ СЧИТАТЬСЯ КАНДИДАТОМ, ЕСЛИ: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558848" y="7050923"/>
            <a:ext cx="22403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mtClean="0">
                <a:solidFill>
                  <a:srgbClr val="E4000F"/>
                </a:solidFill>
                <a:latin typeface="MyriadPro-Bold"/>
              </a:rPr>
              <a:t>БОЛЕЕ ПОДРОБНО</a:t>
            </a:r>
          </a:p>
          <a:p>
            <a:r>
              <a:rPr lang="ru-RU" sz="1400" b="1" smtClean="0">
                <a:solidFill>
                  <a:srgbClr val="E4000F"/>
                </a:solidFill>
                <a:latin typeface="MyriadPro-Bold"/>
              </a:rPr>
              <a:t>с информацией можно</a:t>
            </a:r>
          </a:p>
          <a:p>
            <a:r>
              <a:rPr lang="ru-RU" sz="1400" b="1" smtClean="0">
                <a:solidFill>
                  <a:srgbClr val="E4000F"/>
                </a:solidFill>
                <a:latin typeface="MyriadPro-Bold"/>
              </a:rPr>
              <a:t>ознакомиться на сайте</a:t>
            </a:r>
          </a:p>
          <a:p>
            <a:r>
              <a:rPr lang="en-US" sz="1400" b="1" i="0" u="none" strike="noStrike" baseline="0" smtClean="0">
                <a:solidFill>
                  <a:srgbClr val="E4000F"/>
                </a:solidFill>
                <a:latin typeface="MyriadPro-Bold"/>
              </a:rPr>
              <a:t>http://www. reserv.mil.ru</a:t>
            </a:r>
            <a:endParaRPr lang="ru-RU" sz="1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b="6183"/>
          <a:stretch/>
        </p:blipFill>
        <p:spPr>
          <a:xfrm>
            <a:off x="4095151" y="6826993"/>
            <a:ext cx="1417462" cy="1329828"/>
          </a:xfrm>
          <a:prstGeom prst="rect">
            <a:avLst/>
          </a:prstGeom>
        </p:spPr>
      </p:pic>
      <p:sp>
        <p:nvSpPr>
          <p:cNvPr id="24" name="Freeform 14"/>
          <p:cNvSpPr/>
          <p:nvPr/>
        </p:nvSpPr>
        <p:spPr>
          <a:xfrm>
            <a:off x="134322" y="50884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5" name="Freeform 14"/>
          <p:cNvSpPr/>
          <p:nvPr/>
        </p:nvSpPr>
        <p:spPr>
          <a:xfrm>
            <a:off x="134322" y="1541926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6" name="Freeform 14"/>
          <p:cNvSpPr/>
          <p:nvPr/>
        </p:nvSpPr>
        <p:spPr>
          <a:xfrm>
            <a:off x="134322" y="2743462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7" name="Freeform 14"/>
          <p:cNvSpPr/>
          <p:nvPr/>
        </p:nvSpPr>
        <p:spPr>
          <a:xfrm>
            <a:off x="134322" y="4327218"/>
            <a:ext cx="302229" cy="302229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2343" y="72777"/>
                </a:moveTo>
                <a:lnTo>
                  <a:pt x="177701" y="78135"/>
                </a:lnTo>
                <a:lnTo>
                  <a:pt x="91976" y="164306"/>
                </a:lnTo>
                <a:lnTo>
                  <a:pt x="86618" y="164306"/>
                </a:lnTo>
                <a:lnTo>
                  <a:pt x="43756" y="120997"/>
                </a:lnTo>
                <a:lnTo>
                  <a:pt x="49114" y="115193"/>
                </a:lnTo>
                <a:lnTo>
                  <a:pt x="89297" y="15582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ysClr val="window" lastClr="FFFFFF"/>
          </a:solidFill>
          <a:ln w="19050">
            <a:solidFill>
              <a:srgbClr val="008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</a:endParaRPr>
          </a:p>
        </p:txBody>
      </p:sp>
      <p:sp>
        <p:nvSpPr>
          <p:cNvPr id="28" name="Freeform 46"/>
          <p:cNvSpPr/>
          <p:nvPr/>
        </p:nvSpPr>
        <p:spPr>
          <a:xfrm flipH="1">
            <a:off x="134322" y="5563280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9" name="Freeform 46"/>
          <p:cNvSpPr/>
          <p:nvPr/>
        </p:nvSpPr>
        <p:spPr>
          <a:xfrm flipH="1">
            <a:off x="134322" y="6123405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0" name="Freeform 46"/>
          <p:cNvSpPr/>
          <p:nvPr/>
        </p:nvSpPr>
        <p:spPr>
          <a:xfrm flipH="1">
            <a:off x="134322" y="7073040"/>
            <a:ext cx="302230" cy="30223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0728" y="153591"/>
                </a:moveTo>
                <a:lnTo>
                  <a:pt x="117872" y="153591"/>
                </a:lnTo>
                <a:lnTo>
                  <a:pt x="117872" y="167878"/>
                </a:lnTo>
                <a:lnTo>
                  <a:pt x="110728" y="167878"/>
                </a:lnTo>
                <a:close/>
                <a:moveTo>
                  <a:pt x="110728" y="60722"/>
                </a:moveTo>
                <a:lnTo>
                  <a:pt x="117872" y="60722"/>
                </a:lnTo>
                <a:lnTo>
                  <a:pt x="117872" y="139303"/>
                </a:lnTo>
                <a:lnTo>
                  <a:pt x="110728" y="139303"/>
                </a:lnTo>
                <a:close/>
                <a:moveTo>
                  <a:pt x="114300" y="7144"/>
                </a:moveTo>
                <a:cubicBezTo>
                  <a:pt x="85130" y="7144"/>
                  <a:pt x="59829" y="17562"/>
                  <a:pt x="38398" y="38398"/>
                </a:cubicBezTo>
                <a:cubicBezTo>
                  <a:pt x="17562" y="59829"/>
                  <a:pt x="7144" y="85130"/>
                  <a:pt x="7144" y="114300"/>
                </a:cubicBezTo>
                <a:cubicBezTo>
                  <a:pt x="7144" y="143470"/>
                  <a:pt x="17562" y="168771"/>
                  <a:pt x="38398" y="190202"/>
                </a:cubicBezTo>
                <a:cubicBezTo>
                  <a:pt x="59829" y="211038"/>
                  <a:pt x="85130" y="221456"/>
                  <a:pt x="114300" y="221456"/>
                </a:cubicBezTo>
                <a:cubicBezTo>
                  <a:pt x="143471" y="221456"/>
                  <a:pt x="168771" y="211038"/>
                  <a:pt x="190203" y="190202"/>
                </a:cubicBezTo>
                <a:cubicBezTo>
                  <a:pt x="211039" y="168771"/>
                  <a:pt x="221456" y="143470"/>
                  <a:pt x="221456" y="114300"/>
                </a:cubicBezTo>
                <a:cubicBezTo>
                  <a:pt x="221456" y="85130"/>
                  <a:pt x="211039" y="59829"/>
                  <a:pt x="190203" y="38398"/>
                </a:cubicBezTo>
                <a:cubicBezTo>
                  <a:pt x="168771" y="17562"/>
                  <a:pt x="143471" y="7144"/>
                  <a:pt x="114300" y="7144"/>
                </a:cubicBezTo>
                <a:close/>
                <a:moveTo>
                  <a:pt x="114300" y="0"/>
                </a:moveTo>
                <a:cubicBezTo>
                  <a:pt x="145852" y="0"/>
                  <a:pt x="172790" y="11162"/>
                  <a:pt x="195114" y="33486"/>
                </a:cubicBezTo>
                <a:cubicBezTo>
                  <a:pt x="217438" y="55811"/>
                  <a:pt x="228600" y="82749"/>
                  <a:pt x="228600" y="114300"/>
                </a:cubicBezTo>
                <a:cubicBezTo>
                  <a:pt x="228600" y="145852"/>
                  <a:pt x="217438" y="172790"/>
                  <a:pt x="195114" y="195114"/>
                </a:cubicBezTo>
                <a:cubicBezTo>
                  <a:pt x="172790" y="217438"/>
                  <a:pt x="145852" y="228600"/>
                  <a:pt x="114300" y="228600"/>
                </a:cubicBezTo>
                <a:cubicBezTo>
                  <a:pt x="82749" y="228600"/>
                  <a:pt x="55811" y="217438"/>
                  <a:pt x="33487" y="195114"/>
                </a:cubicBezTo>
                <a:cubicBezTo>
                  <a:pt x="11162" y="172790"/>
                  <a:pt x="0" y="145852"/>
                  <a:pt x="0" y="114300"/>
                </a:cubicBezTo>
                <a:cubicBezTo>
                  <a:pt x="0" y="82749"/>
                  <a:pt x="11162" y="55811"/>
                  <a:pt x="33487" y="33486"/>
                </a:cubicBezTo>
                <a:cubicBezTo>
                  <a:pt x="55811" y="11162"/>
                  <a:pt x="82749" y="0"/>
                  <a:pt x="114300" y="0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414670" y="491595"/>
            <a:ext cx="243830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4800" b="1" i="1" dirty="0" smtClean="0">
                <a:gradFill>
                  <a:gsLst>
                    <a:gs pos="71000">
                      <a:srgbClr val="FF0000"/>
                    </a:gs>
                    <a:gs pos="57000">
                      <a:schemeClr val="accent1">
                        <a:lumMod val="75000"/>
                      </a:schemeClr>
                    </a:gs>
                    <a:gs pos="36000">
                      <a:schemeClr val="bg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БАРС</a:t>
            </a:r>
            <a:endParaRPr lang="ru-RU" sz="4800" b="1" i="1" dirty="0">
              <a:gradFill>
                <a:gsLst>
                  <a:gs pos="71000">
                    <a:srgbClr val="FF0000"/>
                  </a:gs>
                  <a:gs pos="57000">
                    <a:schemeClr val="accent1">
                      <a:lumMod val="75000"/>
                    </a:schemeClr>
                  </a:gs>
                  <a:gs pos="36000">
                    <a:schemeClr val="bg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801285" y="6727403"/>
            <a:ext cx="30248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КОМАНДА ВЕЖЛИВЫХ ЛЮДЕЙ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19705" y="7815297"/>
            <a:ext cx="302484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НАСТОЯЩИЕ ПАТРИОТЫ</a:t>
            </a:r>
            <a:endParaRPr lang="ru-RU" b="1" i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585" y="131124"/>
            <a:ext cx="1274763" cy="12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98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"/>
          <a:stretch/>
        </p:blipFill>
        <p:spPr>
          <a:xfrm>
            <a:off x="-369" y="200"/>
            <a:ext cx="11880000" cy="828000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40" y="3232561"/>
            <a:ext cx="1110766" cy="417379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460" y="6092370"/>
            <a:ext cx="1464578" cy="2158895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071" y="6731943"/>
            <a:ext cx="1057750" cy="1361514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411" y="508269"/>
            <a:ext cx="1211334" cy="2270573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352" y="1499058"/>
            <a:ext cx="1306118" cy="129490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340" y="294308"/>
            <a:ext cx="887242" cy="12087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0000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19263" y="0"/>
            <a:ext cx="3960000" cy="82804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Срок контракта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– 3 года </a:t>
            </a:r>
          </a:p>
          <a:p>
            <a:pPr lvl="0"/>
            <a:endParaRPr lang="ru-RU" sz="1400" dirty="0" smtClean="0">
              <a:solidFill>
                <a:srgbClr val="000000"/>
              </a:solidFill>
              <a:latin typeface="MyriadPro-Regular"/>
            </a:endParaRPr>
          </a:p>
          <a:p>
            <a:pPr lvl="0"/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Служба в резерве:</a:t>
            </a:r>
          </a:p>
          <a:p>
            <a:pPr lvl="0"/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в мирное время: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военные сборы (тренировочные занятия);</a:t>
            </a:r>
          </a:p>
          <a:p>
            <a:pPr lvl="0"/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в военное время: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решение задач по прямому предназначению</a:t>
            </a: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ПРОГРАММА ОБУЧЕНИЯ ПО </a:t>
            </a:r>
          </a:p>
          <a:p>
            <a:pPr algn="ctr"/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ВОЕННО-УЧЕТНЫМ СПЕЦИАЛЬНОСТЯМ</a:t>
            </a:r>
          </a:p>
          <a:p>
            <a:pPr algn="ctr"/>
            <a:endParaRPr lang="ru-RU" sz="700" b="1" dirty="0">
              <a:solidFill>
                <a:srgbClr val="E4000F"/>
              </a:solidFill>
              <a:latin typeface="MyriadPro-Bold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Теоретический курс занятий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Занятия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на тренажерах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Курс практического вождения на технике (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танк, БМП, БТР)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Курс экстремального вождения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MyriadPro-Regular"/>
              </a:rPr>
              <a:t>Выполнение практических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стрельб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из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стрелкового оружия, танка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,БМП, БТР</a:t>
            </a: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Участие в военных парадах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4684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СОЦИАЛЬНЫЕ ГАРАНТИИ</a:t>
            </a:r>
          </a:p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И ЛЬГОТЫ БАРСА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0048" y="131124"/>
            <a:ext cx="3549159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СОЦИАЛЬНЫЕ ГАРАНТИИ</a:t>
            </a:r>
          </a:p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И ЛЬГОТЫ БАРСА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55208" y="982186"/>
            <a:ext cx="3484244" cy="73250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ДЕНЕЖНОЕ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ДОВОЛЬСТВИЕ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 суток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пребывания на тренировочных занятиях: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офицер – до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10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руб.;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сержанты, солдаты – до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5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руб.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30 суток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пребывания на военных сборах: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офицер –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от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30 до 75 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рублей;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сержанты, солдаты – </a:t>
            </a:r>
            <a:r>
              <a:rPr lang="ru-RU" sz="1400" b="1" dirty="0" smtClean="0">
                <a:solidFill>
                  <a:srgbClr val="000000"/>
                </a:solidFill>
                <a:latin typeface="MyriadPro-Regular"/>
              </a:rPr>
              <a:t>от 10 до 25 тыс.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 руб. (в зависимости от региона)</a:t>
            </a:r>
          </a:p>
          <a:p>
            <a:endParaRPr lang="ru-RU" sz="1400" dirty="0" smtClean="0"/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МЕДИЦИНСКОЕ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ОБЕСПЕЧЕНИЕ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ежегодное бесплатное обследование,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лечение, обеспечение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лекарствами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ПРОДОВОЛЬСТВЕННОЕ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ОБЕСПЕЧЕНИЕ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бесплатное трехразовое питание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по месту военной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службы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ОБЯЗАТЕЛЬНОЕ ГОСУДАРСТВЕННОЕ</a:t>
            </a: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СТРАХОВАНИЕ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жизни и здоровья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за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счет средств федерального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бюджета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ВЕЩЕВОЕ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ОБЕСПЕЧЕНИЕ</a:t>
            </a:r>
            <a:endParaRPr lang="ru-RU" sz="14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бесплатное обеспечение обмундированием на весь период службы в резерве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ПРОЕЗД РАЗЛИЧНЫМИ ВИДАМИ ТРАНСПОРТА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бесплатный проезд к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месту проведения военных сборов и обратно</a:t>
            </a:r>
            <a:endParaRPr lang="ru-RU" sz="14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413564" y="898705"/>
            <a:ext cx="3484244" cy="6894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ЖИЛИЩНОЕ ОБЕСПЕЧЕНИЕ</a:t>
            </a:r>
          </a:p>
          <a:p>
            <a:r>
              <a:rPr lang="ru-RU" sz="1400" dirty="0">
                <a:solidFill>
                  <a:srgbClr val="000000"/>
                </a:solidFill>
                <a:latin typeface="MyriadPro-Regular"/>
              </a:rPr>
              <a:t>денежная компенсация за </a:t>
            </a:r>
            <a:r>
              <a:rPr lang="ru-RU" sz="1400" dirty="0" err="1">
                <a:solidFill>
                  <a:srgbClr val="000000"/>
                </a:solidFill>
                <a:latin typeface="MyriadPro-Regular"/>
              </a:rPr>
              <a:t>найм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 жилых </a:t>
            </a:r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помещений в </a:t>
            </a:r>
            <a:r>
              <a:rPr lang="ru-RU" sz="1400" dirty="0">
                <a:solidFill>
                  <a:srgbClr val="000000"/>
                </a:solidFill>
                <a:latin typeface="MyriadPro-Regular"/>
              </a:rPr>
              <a:t>ходе тренировочных занятий и военных сборов</a:t>
            </a:r>
          </a:p>
          <a:p>
            <a:endParaRPr lang="ru-RU" sz="500" b="1" dirty="0">
              <a:solidFill>
                <a:srgbClr val="E4000F"/>
              </a:solidFill>
              <a:latin typeface="MyriadPro-Bold"/>
            </a:endParaRPr>
          </a:p>
          <a:p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ДОПОЛНИТЕЛЬНЫЕ </a:t>
            </a:r>
            <a:r>
              <a:rPr lang="ru-RU" sz="1400" b="1" dirty="0">
                <a:solidFill>
                  <a:srgbClr val="E4000F"/>
                </a:solidFill>
                <a:latin typeface="MyriadPro-Bold"/>
              </a:rPr>
              <a:t>ЛЬГОТЫ, </a:t>
            </a:r>
            <a:r>
              <a:rPr lang="ru-RU" sz="1400" b="1" dirty="0" smtClean="0">
                <a:solidFill>
                  <a:srgbClr val="E4000F"/>
                </a:solidFill>
                <a:latin typeface="MyriadPro-Bold"/>
              </a:rPr>
              <a:t>ГАРАНТИИ И КОМПЕНСАЦИИ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при выполнении задач в условиях чрезвычайного положения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и при вооруженных конфликтах</a:t>
            </a:r>
          </a:p>
          <a:p>
            <a:endParaRPr lang="ru-RU" sz="4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сохраняется рабочее место, заработная плата</a:t>
            </a:r>
          </a:p>
          <a:p>
            <a:endParaRPr lang="ru-RU" sz="5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MyriadPro-Regular"/>
              </a:rPr>
              <a:t>предприятию компенсируется финансовые затраты, центрам занятости населения – выплаты по пособиям по безработице</a:t>
            </a:r>
          </a:p>
          <a:p>
            <a:endParaRPr lang="ru-RU" sz="1400" dirty="0">
              <a:solidFill>
                <a:srgbClr val="000000"/>
              </a:solidFill>
              <a:latin typeface="MyriadPro-Regular"/>
            </a:endParaRPr>
          </a:p>
          <a:p>
            <a:pPr algn="ctr"/>
            <a:r>
              <a:rPr lang="ru-RU" sz="1500" b="1" dirty="0" smtClean="0">
                <a:solidFill>
                  <a:srgbClr val="E4000F"/>
                </a:solidFill>
                <a:latin typeface="MyriadPro-Bold"/>
              </a:rPr>
              <a:t>ПЯТЬ </a:t>
            </a:r>
            <a:r>
              <a:rPr lang="ru-RU" sz="1500" b="1" dirty="0">
                <a:solidFill>
                  <a:srgbClr val="E4000F"/>
                </a:solidFill>
                <a:latin typeface="MyriadPro-Bold"/>
              </a:rPr>
              <a:t>ШАГОВ </a:t>
            </a:r>
            <a:r>
              <a:rPr lang="ru-RU" sz="1500" b="1" dirty="0" smtClean="0">
                <a:solidFill>
                  <a:srgbClr val="E4000F"/>
                </a:solidFill>
                <a:latin typeface="MyriadPro-Bold"/>
              </a:rPr>
              <a:t>К ПОСТУПЛЕНИЮ</a:t>
            </a:r>
          </a:p>
          <a:p>
            <a:pPr algn="ctr"/>
            <a:r>
              <a:rPr lang="ru-RU" sz="1500" b="1" dirty="0" smtClean="0">
                <a:solidFill>
                  <a:srgbClr val="E4000F"/>
                </a:solidFill>
                <a:latin typeface="MyriadPro-Bold"/>
              </a:rPr>
              <a:t>НА СЛУЖБУ В РЕЗЕРВЕ</a:t>
            </a:r>
          </a:p>
          <a:p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1.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Обратиться в военный комиссариат по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месту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жительства (регистрации)</a:t>
            </a:r>
          </a:p>
          <a:p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и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подать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заявление о приеме на службу в резерве</a:t>
            </a:r>
            <a:endParaRPr lang="ru-RU" sz="15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2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Выполнить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тесты на профессиональную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пригодность</a:t>
            </a:r>
          </a:p>
          <a:p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3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Пройти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медицинскую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комиссию</a:t>
            </a:r>
          </a:p>
          <a:p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4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Сдать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нормативы по физической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подготовке</a:t>
            </a:r>
            <a:endParaRPr lang="ru-RU" sz="1500" dirty="0">
              <a:solidFill>
                <a:srgbClr val="000000"/>
              </a:solidFill>
              <a:latin typeface="MyriadPro-Regular"/>
            </a:endParaRPr>
          </a:p>
          <a:p>
            <a:r>
              <a:rPr lang="ru-RU" sz="1500" b="1" dirty="0" smtClean="0">
                <a:solidFill>
                  <a:srgbClr val="005CAA"/>
                </a:solidFill>
                <a:latin typeface="MyriadPro-Bold"/>
              </a:rPr>
              <a:t>5</a:t>
            </a:r>
            <a:r>
              <a:rPr lang="ru-RU" sz="1500" b="1" dirty="0">
                <a:solidFill>
                  <a:srgbClr val="005CAA"/>
                </a:solidFill>
                <a:latin typeface="MyriadPro-Bold"/>
              </a:rPr>
              <a:t>.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Получить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в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военном комиссариате предписание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,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прибыть в </a:t>
            </a:r>
            <a:r>
              <a:rPr lang="ru-RU" sz="1500" dirty="0">
                <a:solidFill>
                  <a:srgbClr val="000000"/>
                </a:solidFill>
                <a:latin typeface="MyriadPro-Regular"/>
              </a:rPr>
              <a:t>воинскую часть и заключить </a:t>
            </a:r>
            <a:r>
              <a:rPr lang="ru-RU" sz="1500" dirty="0" smtClean="0">
                <a:solidFill>
                  <a:srgbClr val="000000"/>
                </a:solidFill>
                <a:latin typeface="MyriadPro-Regular"/>
              </a:rPr>
              <a:t>контракт</a:t>
            </a:r>
            <a:endParaRPr lang="ru-RU" sz="15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611066" y="7267195"/>
            <a:ext cx="22403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БОЛЕЕ ПОДРОБНО</a:t>
            </a:r>
          </a:p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с информацией можно</a:t>
            </a:r>
          </a:p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ознакомиться на сайте</a:t>
            </a:r>
          </a:p>
          <a:p>
            <a:r>
              <a:rPr lang="en-US" sz="1400" b="1" i="0" u="none" strike="noStrike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Pro-Bold"/>
              </a:rPr>
              <a:t>http://www. reserv.mil.ru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9"/>
          <a:srcRect b="6183"/>
          <a:stretch/>
        </p:blipFill>
        <p:spPr>
          <a:xfrm>
            <a:off x="8245119" y="7277023"/>
            <a:ext cx="940088" cy="88196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10"/>
          <a:srcRect l="9017" r="10695" b="7077"/>
          <a:stretch/>
        </p:blipFill>
        <p:spPr>
          <a:xfrm>
            <a:off x="32386" y="5247553"/>
            <a:ext cx="402274" cy="42031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3043" y="2066729"/>
            <a:ext cx="432854" cy="445047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7" y="1017397"/>
            <a:ext cx="432854" cy="44504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75" y="3324222"/>
            <a:ext cx="438950" cy="438950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91" y="6320967"/>
            <a:ext cx="438950" cy="445047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75" y="7364182"/>
            <a:ext cx="438950" cy="445047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365" y="4163099"/>
            <a:ext cx="432854" cy="43895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8258071" y="131124"/>
            <a:ext cx="35491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5CAA"/>
                </a:solidFill>
                <a:latin typeface="MyriadPro-Bold"/>
              </a:rPr>
              <a:t>СЛУЖБА В РЕЗЕРВЕ</a:t>
            </a: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65989" y="922103"/>
            <a:ext cx="431333" cy="4452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810" b="99854" l="0" r="100000">
                        <a14:foregroundMark x1="77441" y1="28990" x2="77441" y2="28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20" y="4567008"/>
            <a:ext cx="3960000" cy="2641290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7969111" y="5940171"/>
            <a:ext cx="3960001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b="1" dirty="0" smtClean="0">
                <a:gradFill>
                  <a:gsLst>
                    <a:gs pos="100000">
                      <a:srgbClr val="FF0000"/>
                    </a:gs>
                    <a:gs pos="55000">
                      <a:schemeClr val="accent1">
                        <a:lumMod val="75000"/>
                      </a:schemeClr>
                    </a:gs>
                    <a:gs pos="25000">
                      <a:schemeClr val="bg1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СЛУЖБА В РЕЗЕРВЕ –ДОСТОЙНЫЙ ВЫБОР ПАТРИОТА РОССИИ!</a:t>
            </a:r>
            <a:endParaRPr lang="ru-RU" sz="2800" b="1" dirty="0">
              <a:gradFill>
                <a:gsLst>
                  <a:gs pos="100000">
                    <a:srgbClr val="FF0000"/>
                  </a:gs>
                  <a:gs pos="55000">
                    <a:schemeClr val="accent1">
                      <a:lumMod val="75000"/>
                    </a:schemeClr>
                  </a:gs>
                  <a:gs pos="25000">
                    <a:schemeClr val="bg1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-0.18681 -0.27037 L -2.5E-6 3.0864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23" y="1376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0.725 -0.03271 L -2.77778E-7 -3.33333E-6 " pathEditMode="relative" rAng="0" ptsTypes="AA">
                                      <p:cBhvr>
                                        <p:cTn id="20" dur="3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81" y="163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618</Words>
  <Application>Microsoft Office PowerPoint</Application>
  <PresentationFormat>Произвольный</PresentationFormat>
  <Paragraphs>132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Мариничев Александр Николаевич</dc:creator>
  <cp:lastModifiedBy>Баталин Данила Сергеевич</cp:lastModifiedBy>
  <cp:revision>16</cp:revision>
  <dcterms:created xsi:type="dcterms:W3CDTF">2021-07-14T05:01:48Z</dcterms:created>
  <dcterms:modified xsi:type="dcterms:W3CDTF">2021-07-16T12:59:42Z</dcterms:modified>
</cp:coreProperties>
</file>