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17"/>
  </p:notesMasterIdLst>
  <p:sldIdLst>
    <p:sldId id="282" r:id="rId2"/>
    <p:sldId id="257" r:id="rId3"/>
    <p:sldId id="283" r:id="rId4"/>
    <p:sldId id="28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5" r:id="rId14"/>
    <p:sldId id="280" r:id="rId15"/>
    <p:sldId id="281" r:id="rId16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CE8"/>
    <a:srgbClr val="8FADD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21101886" val="742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24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>
      <p:cViewPr>
        <p:scale>
          <a:sx n="79" d="100"/>
          <a:sy n="79" d="100"/>
        </p:scale>
        <p:origin x="658" y="2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0890B-003B-4AC6-9B8B-B9EAE92B33D7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DBFE-5485-41E2-A78F-F7435B6FE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DBFE-5485-41E2-A78F-F7435B6FE9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9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A7D-33D2-BD1C-9C50-C549A41E6A90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3B5-FBD2-BD15-9C50-0D40AD1E6A58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F3F1-BFD2-BD05-9C50-4950BD1E6A1C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>
                <a:solidFill>
                  <a:srgbClr val="8C8C8C"/>
                </a:solidFill>
              </a:defRPr>
            </a:pPr>
            <a:fld id="{3FE8E1B4-FAD2-BD17-9C50-0C42AF1E6A59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C304-4AD2-BD35-9C50-BC608D1E6AE9}" type="datetime1">
              <a:rPr lang="ru-RU" smtClean="0"/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fld id="{3FE8E388-C6D2-BD15-9C50-3040AD1E6A65}" type="slidenum">
              <a:rPr lang="ru-RU" smtClean="0"/>
              <a:pPr marL="0" marR="0" indent="0" algn="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ru-RU" sz="1200" b="0" i="0" u="none" strike="noStrike" kern="1" spc="0" baseline="0">
                  <a:solidFill>
                    <a:srgbClr val="8C8C8C"/>
                  </a:solidFill>
                  <a:effectLst/>
                  <a:latin typeface="Calibri" pitchFamily="2" charset="-52"/>
                  <a:ea typeface="Calibri" pitchFamily="2" charset="-52"/>
                  <a:cs typeface="Calibri" pitchFamily="2" charset="-52"/>
                </a:defRPr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740" y="1348105"/>
            <a:ext cx="710374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ВНУТРИГОРОДСКОЕ МУНИЦИПАЛЬНОЕ ОБРАЗОВАНИЕ ГОРОДА ФЕДЕРАЛЬНОГО ЗНАЧЕНИЯ САНКТ-ПЕТЕРБУРГА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ПОСЁЛОК МОЛОДЁЖНОЕ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6910" y="3070225"/>
            <a:ext cx="661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 ДЛЯ ГРАЖДАН 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 20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675" y="84198"/>
            <a:ext cx="1263842" cy="1120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740" y="5448697"/>
            <a:ext cx="73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Подготовлен на основании решения Муниципального Совета «Об утверждении местного бюджета внутригородского муниципального образования города федерального значения Санкт-Петербурга посёлок Молодёжное на 2026 год (в целом)» № 13-1 от 11.12.2025 года</a:t>
            </a:r>
          </a:p>
        </p:txBody>
      </p:sp>
    </p:spTree>
    <p:extLst>
      <p:ext uri="{BB962C8B-B14F-4D97-AF65-F5344CB8AC3E}">
        <p14:creationId xmlns:p14="http://schemas.microsoft.com/office/powerpoint/2010/main" val="68642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5758"/>
              </p:ext>
            </p:extLst>
          </p:nvPr>
        </p:nvGraphicFramePr>
        <p:xfrm>
          <a:off x="645795" y="1793875"/>
          <a:ext cx="8108315" cy="3931285"/>
        </p:xfrm>
        <a:graphic>
          <a:graphicData uri="http://schemas.openxmlformats.org/drawingml/2006/table">
            <a:tbl>
              <a:tblPr/>
              <a:tblGrid>
                <a:gridCol w="810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285">
                <a:tc>
                  <a:txBody>
                    <a:bodyPr/>
                    <a:lstStyle/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– </a:t>
                      </a:r>
                      <a:r>
                        <a:rPr dirty="0" err="1"/>
                        <a:t>это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выплачиваемые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из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бюджета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денежные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средства</a:t>
                      </a:r>
                      <a:r>
                        <a:rPr dirty="0"/>
                        <a:t>.</a:t>
                      </a:r>
                    </a:p>
                    <a:p>
                      <a:pPr marL="0" marR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30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Times New Roman" pitchFamily="1" charset="-52"/>
                          <a:ea typeface="Times New Roman" pitchFamily="1" charset="-52"/>
                          <a:cs typeface="Times New Roman" pitchFamily="1" charset="-52"/>
                        </a:defRPr>
                      </a:pPr>
                      <a:r>
                        <a:rPr dirty="0"/>
                        <a:t>   </a:t>
                      </a:r>
                      <a:r>
                        <a:rPr dirty="0" err="1"/>
                        <a:t>Перечень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расходных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обязательств</a:t>
                      </a:r>
                      <a:r>
                        <a:rPr dirty="0"/>
                        <a:t> </a:t>
                      </a:r>
                      <a:r>
                        <a:rPr lang="ru-RU" dirty="0"/>
                        <a:t>В</a:t>
                      </a:r>
                      <a:r>
                        <a:rPr dirty="0"/>
                        <a:t>МО</a:t>
                      </a:r>
                      <a:r>
                        <a:rPr lang="ru-RU" dirty="0"/>
                        <a:t> СПб п. Молодёжное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lang="ru-RU" dirty="0"/>
                        <a:t>2026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определён</a:t>
                      </a:r>
                      <a:r>
                        <a:rPr dirty="0"/>
                        <a:t> </a:t>
                      </a:r>
                      <a:r>
                        <a:rPr b="1" dirty="0" err="1"/>
                        <a:t>Законом</a:t>
                      </a:r>
                      <a:r>
                        <a:rPr b="1" dirty="0"/>
                        <a:t> </a:t>
                      </a:r>
                      <a:r>
                        <a:rPr b="1" dirty="0" err="1"/>
                        <a:t>Санкт-Петербурга</a:t>
                      </a:r>
                      <a:r>
                        <a:rPr dirty="0"/>
                        <a:t> «О </a:t>
                      </a:r>
                      <a:r>
                        <a:rPr dirty="0" err="1"/>
                        <a:t>бюджете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Санкт-Петербурга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20</a:t>
                      </a:r>
                      <a:r>
                        <a:rPr lang="ru-RU" dirty="0"/>
                        <a:t>26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и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плановый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период</a:t>
                      </a:r>
                      <a:r>
                        <a:rPr dirty="0"/>
                        <a:t> 20</a:t>
                      </a:r>
                      <a:r>
                        <a:rPr lang="ru-RU" dirty="0"/>
                        <a:t>27</a:t>
                      </a:r>
                      <a:r>
                        <a:rPr dirty="0"/>
                        <a:t> и 20</a:t>
                      </a:r>
                      <a:r>
                        <a:rPr lang="ru-RU" dirty="0"/>
                        <a:t>28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годов</a:t>
                      </a:r>
                      <a:r>
                        <a:rPr dirty="0"/>
                        <a:t>».</a:t>
                      </a:r>
                    </a:p>
                  </a:txBody>
                  <a:tcPr>
                    <a:lnL w="63500" cap="flat" cmpd="thinThick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63500" cap="flat" cmpd="thickThin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63500" cap="flat" cmpd="thickThin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63500" cap="flat" cmpd="thinThick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260" y="702310"/>
            <a:ext cx="753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МЕСТНОГО БЮДЖЕТА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1AgAA5gkAAG0bAADYJgAAEAAAAA=="/>
              </a:ext>
            </a:extLst>
          </p:cNvSpPr>
          <p:nvPr>
            <p:ph sz="quarter" idx="1"/>
          </p:nvPr>
        </p:nvSpPr>
        <p:spPr>
          <a:xfrm>
            <a:off x="440055" y="1609090"/>
            <a:ext cx="4018280" cy="4403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Благоустройство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Детские и спортивные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площадки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Культурно-массовые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мероприятия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Периодическая печать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издательства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др.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3" name="Объект2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AAAAAAAAAAAEAAABQAAAAAAAAAAAA4D8AAAAAAADgPwAAAAAAAOA/AAAAAAAA4D8AAAAAAADgPwAAAAAAAOA/AAAAAAAA4D8AAAAAAADgPwAAAAAAAOA/AAAAAAAA4D8CAAAAjAAAAAEAAAAAAAAAw83h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DzeEA////AQAAAAAAAAAAAAAAAAAAAAAAAAAAAAAAAAAAAAAAAAAAAAAAAn9/fwDu7OEDzMzMAMDA/wB/f38AAAAAAAAAAAAAAAAAAAAAAAAAAAAhAAAAGAAAABQAAACxHAAA2AkAAGk1AADYJgAAEAAAAA=="/>
              </a:ext>
            </a:extLst>
          </p:cNvSpPr>
          <p:nvPr>
            <p:ph sz="quarter" idx="2"/>
          </p:nvPr>
        </p:nvSpPr>
        <p:spPr>
          <a:xfrm>
            <a:off x="4664075" y="1600200"/>
            <a:ext cx="4018280" cy="4411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Обеспечение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деятельности ОМСУ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Исполнение переданных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полномочий по: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Опеке и попечительству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• Составлению протоколов об административных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lang="ru-RU" dirty="0"/>
              <a:t>п</a:t>
            </a:r>
            <a:r>
              <a:rPr dirty="0"/>
              <a:t>равонарушениях и др.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4" name="Прямоугольник1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mAgAAtgkAAF8bAADGEAAAEAAAAA=="/>
              </a:ext>
            </a:extLst>
          </p:cNvSpPr>
          <p:nvPr/>
        </p:nvSpPr>
        <p:spPr>
          <a:xfrm>
            <a:off x="430530" y="1578610"/>
            <a:ext cx="4018915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dirty="0"/>
              <a:t>М</a:t>
            </a:r>
            <a:r>
              <a:rPr dirty="0" err="1"/>
              <a:t>униципальные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 err="1"/>
              <a:t>программы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  <p:sp>
        <p:nvSpPr>
          <p:cNvPr id="5" name="Прямоугольник2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C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xHAAAtgkAAGk1AADGEAAAEAAAAA=="/>
              </a:ext>
            </a:extLst>
          </p:cNvSpPr>
          <p:nvPr/>
        </p:nvSpPr>
        <p:spPr>
          <a:xfrm>
            <a:off x="4664075" y="1578610"/>
            <a:ext cx="4018280" cy="11480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Непрограммные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направления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455" y="702310"/>
            <a:ext cx="83438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Расходы бюджета формируются на основе: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Текста1"/>
          <p:cNvSpPr txBox="1">
            <a:extLst>
              <a:ext uri="smNativeData">
                <pr:smNativeData xmlns:pr="smNativeData" xmlns="" val="SMDATA_12_PiyqWhMAAAAlAAAAEgA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4AAAAAQAAAAY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g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CmAgAAJwoAAEs2AABJJwAAEAAAAA=="/>
              </a:ext>
            </a:extLst>
          </p:cNvSpPr>
          <p:nvPr/>
        </p:nvSpPr>
        <p:spPr>
          <a:xfrm>
            <a:off x="430530" y="1650365"/>
            <a:ext cx="8395335" cy="4290060"/>
          </a:xfrm>
          <a:prstGeom prst="rect">
            <a:avLst/>
          </a:prstGeom>
          <a:solidFill>
            <a:srgbClr val="84ACE8"/>
          </a:solidFill>
          <a:ln w="762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– </a:t>
            </a:r>
            <a:r>
              <a:rPr sz="2400" dirty="0" err="1"/>
              <a:t>это</a:t>
            </a:r>
            <a:r>
              <a:rPr sz="2400" dirty="0"/>
              <a:t> </a:t>
            </a:r>
            <a:r>
              <a:rPr sz="2400" dirty="0" err="1"/>
              <a:t>документ</a:t>
            </a:r>
            <a:r>
              <a:rPr sz="2400" dirty="0"/>
              <a:t>, </a:t>
            </a:r>
            <a:r>
              <a:rPr sz="2400" dirty="0" err="1"/>
              <a:t>определяющий</a:t>
            </a:r>
            <a:r>
              <a:rPr sz="2400" dirty="0"/>
              <a:t>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цели</a:t>
            </a:r>
            <a:r>
              <a:rPr sz="2400" dirty="0"/>
              <a:t> и </a:t>
            </a:r>
            <a:r>
              <a:rPr sz="2400" dirty="0" err="1"/>
              <a:t>задачи</a:t>
            </a:r>
            <a:r>
              <a:rPr sz="2400" dirty="0"/>
              <a:t> </a:t>
            </a:r>
            <a:r>
              <a:rPr sz="2400" dirty="0" err="1"/>
              <a:t>деятельности</a:t>
            </a:r>
            <a:r>
              <a:rPr sz="2400" dirty="0"/>
              <a:t> </a:t>
            </a:r>
            <a:r>
              <a:rPr sz="2400" dirty="0" err="1"/>
              <a:t>муниципального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образования</a:t>
            </a:r>
            <a:r>
              <a:rPr sz="2400" dirty="0"/>
              <a:t> в </a:t>
            </a:r>
            <a:r>
              <a:rPr sz="2400" dirty="0" err="1"/>
              <a:t>определенной</a:t>
            </a:r>
            <a:r>
              <a:rPr sz="2400" dirty="0"/>
              <a:t> </a:t>
            </a:r>
            <a:r>
              <a:rPr sz="2400" dirty="0" err="1"/>
              <a:t>сфере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способы</a:t>
            </a:r>
            <a:r>
              <a:rPr sz="2400" dirty="0"/>
              <a:t> </a:t>
            </a:r>
            <a:r>
              <a:rPr sz="2400" dirty="0" err="1"/>
              <a:t>их</a:t>
            </a:r>
            <a:r>
              <a:rPr sz="2400" dirty="0"/>
              <a:t> </a:t>
            </a:r>
            <a:r>
              <a:rPr sz="2400" dirty="0" err="1"/>
              <a:t>достижения</a:t>
            </a:r>
            <a:r>
              <a:rPr sz="2400" dirty="0"/>
              <a:t>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/>
              <a:t>• </a:t>
            </a:r>
            <a:r>
              <a:rPr sz="2400" dirty="0" err="1"/>
              <a:t>примерные</a:t>
            </a:r>
            <a:r>
              <a:rPr sz="2400" dirty="0"/>
              <a:t> </a:t>
            </a:r>
            <a:r>
              <a:rPr sz="2400" dirty="0" err="1"/>
              <a:t>объемы</a:t>
            </a:r>
            <a:r>
              <a:rPr sz="2400" dirty="0"/>
              <a:t> </a:t>
            </a:r>
            <a:r>
              <a:rPr sz="2400" dirty="0" err="1"/>
              <a:t>используемых</a:t>
            </a:r>
            <a:r>
              <a:rPr sz="2400" dirty="0"/>
              <a:t> </a:t>
            </a:r>
            <a:r>
              <a:rPr sz="2400" dirty="0" err="1"/>
              <a:t>финансовых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sz="2400" dirty="0" err="1"/>
              <a:t>ресурсов</a:t>
            </a:r>
            <a:endParaRPr sz="24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lang="ru-RU" sz="2400" dirty="0"/>
              <a:t>Местной администрацией В</a:t>
            </a:r>
            <a:r>
              <a:rPr sz="2400" dirty="0"/>
              <a:t>МО С</a:t>
            </a:r>
            <a:r>
              <a:rPr lang="ru-RU" sz="2400" dirty="0"/>
              <a:t>Пб п. Молодёжное </a:t>
            </a:r>
            <a:r>
              <a:rPr sz="2400" dirty="0" err="1"/>
              <a:t>разработано</a:t>
            </a:r>
            <a:r>
              <a:rPr sz="2400" dirty="0"/>
              <a:t> </a:t>
            </a:r>
            <a:r>
              <a:rPr lang="ru-RU" sz="2400" b="1" dirty="0"/>
              <a:t>16</a:t>
            </a:r>
            <a:r>
              <a:rPr sz="2400" b="1" dirty="0"/>
              <a:t> </a:t>
            </a:r>
            <a:r>
              <a:rPr sz="2400" b="1" dirty="0" err="1"/>
              <a:t>муниципальных</a:t>
            </a:r>
            <a:r>
              <a:rPr sz="2400" b="1" dirty="0"/>
              <a:t> </a:t>
            </a:r>
            <a:r>
              <a:rPr sz="2400" b="1" dirty="0" err="1"/>
              <a:t>программ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различным</a:t>
            </a:r>
            <a:r>
              <a:rPr sz="2400" dirty="0"/>
              <a:t> </a:t>
            </a:r>
            <a:r>
              <a:rPr sz="2400" dirty="0" err="1"/>
              <a:t>направлениям</a:t>
            </a:r>
            <a:r>
              <a:rPr sz="2400" dirty="0"/>
              <a:t> (</a:t>
            </a:r>
            <a:r>
              <a:rPr sz="2400" dirty="0" err="1"/>
              <a:t>вопросам</a:t>
            </a:r>
            <a:r>
              <a:rPr sz="2400" dirty="0"/>
              <a:t> </a:t>
            </a:r>
            <a:r>
              <a:rPr sz="2400" dirty="0" err="1"/>
              <a:t>местного</a:t>
            </a:r>
            <a:r>
              <a:rPr sz="2400" dirty="0"/>
              <a:t> </a:t>
            </a:r>
            <a:r>
              <a:rPr sz="2400" dirty="0" err="1"/>
              <a:t>значения</a:t>
            </a:r>
            <a:r>
              <a:rPr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0044" y="752062"/>
            <a:ext cx="631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МУНИЦИПАЛЬНЫЕ ПРОГРАММЫ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85159"/>
              </p:ext>
            </p:extLst>
          </p:nvPr>
        </p:nvGraphicFramePr>
        <p:xfrm>
          <a:off x="912495" y="1635125"/>
          <a:ext cx="7175500" cy="445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20"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расходов, тыс. руб.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23 285,2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0740" y="625185"/>
            <a:ext cx="71199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классификации расходов бюджета на 2026 год</a:t>
            </a:r>
            <a:endParaRPr lang="ru-RU" b="1" dirty="0">
              <a:ln w="11430"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AAAAAH0l9CwAAAAAAAAAAAAAAAAAAAAAAAAAAAAAAAAAAAAAAAAAAZAAAAAEAAABAAAAAAAAAAAAAAAAAAAAAAAAAAAAAAAAAAAAAAAAAAAAAAAAAAAAAAAAAAAAAAAAAAAAAAAAAAAAAAAAAAAAAAAAAAAAAAAAAAAAAAAAAAAAAAAAAAAAAFAAAADwAAAABAAAAAAAAAP///wgeAAAAAQAAAAEAAAAAAAAAAAAAAAAAAAAAAAAAZAAAAGQAAAAAAAAAZAAAAGQAAAAVAAAAYAAAAAAAAAAAAAAADwAAACYCAAAIBwAAAAAAAAEAAACgMgAAAAAAAAAAAAABAAAAf39/AAEAAABkAAAAAAAAABQAAABAHwAAQB8AACYAAAAAAAAAwOD//wAAAAAmAAAAZAAAABYAAABMAAAAAAAAAAAAAAAEAAAAAAAAAAEAAADAwMAAAAAAACEAAAAhAAAAZAAAAGQAAAAAAAAAzMzMAAAAAABQAAAAUAAAAGQAAABkAAAAAAAAAAYAAABRAAAASQBtAHAAYQBjAHQAAABlAHcAIABSAG8AbQBhAG4AAAAxPTAsRDpcNDTQpNCXX9Ca0YPQt9GM0LzQuNC90JDQlRAOAAAEAAAAgGQAAABkAAAAFwAAABQAAAAAAAAAAAAAAP9/AAD/fwAAAAAAAAkAAAAEAAAAAAAAAAwAAAAQAAAAAAAAAAAAAAAAAAAAAAAAAB4AAABoAAAAAAAAAAAAAAAAAAAAAAAAAAAAAAAQJwAAECcAAAAAAAAAAAAAAAAAAAAAAAAAAAAAAAAAAAAAAAAAAAAAFAAAAAAAAADAwP8AAAAAAGQAAAAyAAAAAAAAAGQAAAAAAAAAf39/AAoAAAAfAAAAVAAAAB9JfQQAAAAAAAAAAAAAAAAAAAAAAAAAAAAAAAAAAAAAAAAAAAAAAAD///8Bf39/AMDAwADMzMwAwMD/AH9/fwAAAAAAAAAAAAAAAAAAAAAAAAAAACEAAAAYAAAAFAAAAIgDAAA1AgAA+DQAAIEHAAAQAAAA"/>
              </a:ext>
            </a:extLst>
          </p:cNvSpPr>
          <p:nvPr/>
        </p:nvSpPr>
        <p:spPr>
          <a:xfrm>
            <a:off x="574040" y="630555"/>
            <a:ext cx="8036560" cy="861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Прозрачность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(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открытость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) </a:t>
            </a:r>
            <a:r>
              <a:rPr sz="3600" dirty="0" err="1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бюджета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 </a:t>
            </a:r>
            <a:br>
              <a:rPr dirty="0"/>
            </a:br>
            <a:r>
              <a:rPr lang="ru-RU"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Impact"/>
              </a:rPr>
              <a:t>В</a:t>
            </a:r>
            <a:r>
              <a:rPr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МО С</a:t>
            </a:r>
            <a:r>
              <a:rPr lang="ru-RU" sz="3600" dirty="0">
                <a:ln w="19050" cap="flat" cmpd="sng" algn="ctr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/>
                <a:latin typeface="Impact"/>
              </a:rPr>
              <a:t>Пб п. Молодёжное</a:t>
            </a:r>
            <a:endParaRPr sz="3600" dirty="0">
              <a:ln w="19050" cap="flat" cmpd="sng" algn="ctr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/>
              <a:latin typeface="Impact"/>
            </a:endParaRPr>
          </a:p>
        </p:txBody>
      </p:sp>
      <p:sp>
        <p:nvSpPr>
          <p:cNvPr id="3" name="Прямоугольник1"/>
          <p:cNvSpPr>
            <a:extLst>
              <a:ext uri="smNativeData">
                <pr:smNativeData xmlns:pr="smNativeData" xmlns="" val="SMDATA_12_PiyqWhMAAAAlAAAAZAAAAA8BAAAAkAAAAEgAAACQAAAASAAAAAAAAAAAAAAAAAAAAAEAAABQAAAAAAAAAAAA4D8AAAAAAADgPwAAAAAAAOA/AAAAAAAA4D8AAAAAAADgPwAAAAAAAOA/AAAAAAAA4D8AAAAAAADgPwAAAAAAAOA/AAAAAAAA4D8CAAAAjAAAAAEAAAADAAAAT4G9DLDN+QAAAAAAAAAAAAAAAAAAAAAAAAAAAAAAAAAAAAAAZAAAAAEAAABAAAAAAAAAAJz///9aAAAAAAAAAAAAAAAAAAAAAAAAAAAAAAAAAAAAAAAAAAAAAAAAAAAAAAAAAAAAAAAAAAAAAAAAAAAAAAAAAAAAAAAAAAAAAAAAAAAAFAAAADwAAAABAAAAAAAAAABozAAoAAAAAQAAAAI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sM35AAAAAAAAAAAAAAAAAAAAAAAAAAAAAAAAAAAAAAAAAAAAAGjMAH9/fwDu7OEDzMzMAMDA/wB/f38AAAAAAAAAAAAAAAAAAAAAAAAAAAAhAAAAGAAAABQAAAAXAwAAhAoAANo1AAD2JQAAEAAAAA=="/>
              </a:ext>
            </a:extLst>
          </p:cNvSpPr>
          <p:nvPr/>
        </p:nvSpPr>
        <p:spPr>
          <a:xfrm>
            <a:off x="502285" y="1709420"/>
            <a:ext cx="8251825" cy="446151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100000">
                <a:srgbClr val="B0CDF9"/>
              </a:gs>
            </a:gsLst>
            <a:lin ang="16200000" scaled="0"/>
            <a:tileRect/>
          </a:gradFill>
          <a:ln w="25400" cap="flat" cmpd="sng" algn="ctr">
            <a:solidFill>
              <a:srgbClr val="0068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55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Обеспечивается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обязательного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опубликования</a:t>
            </a:r>
            <a:r>
              <a:rPr dirty="0"/>
              <a:t> в </a:t>
            </a:r>
            <a:r>
              <a:rPr dirty="0" err="1"/>
              <a:t>средствах</a:t>
            </a:r>
            <a:r>
              <a:rPr dirty="0"/>
              <a:t> </a:t>
            </a:r>
            <a:r>
              <a:rPr dirty="0" err="1"/>
              <a:t>массовой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информации</a:t>
            </a:r>
            <a:r>
              <a:rPr dirty="0"/>
              <a:t> (СМИ) </a:t>
            </a:r>
            <a:r>
              <a:rPr dirty="0" err="1"/>
              <a:t>проекта</a:t>
            </a:r>
            <a:r>
              <a:rPr dirty="0"/>
              <a:t> </a:t>
            </a:r>
            <a:r>
              <a:rPr dirty="0" err="1"/>
              <a:t>местного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бюджета</a:t>
            </a:r>
            <a:r>
              <a:rPr dirty="0"/>
              <a:t>, </a:t>
            </a:r>
            <a:r>
              <a:rPr dirty="0" err="1"/>
              <a:t>утвержденного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 и </a:t>
            </a:r>
            <a:r>
              <a:rPr dirty="0" err="1"/>
              <a:t>отчета</a:t>
            </a:r>
            <a:r>
              <a:rPr dirty="0"/>
              <a:t> о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исполнении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ка1"/>
          <p:cNvPicPr>
            <a:extLst>
              <a:ext uri="smNativeData">
                <pr:smNativeData xmlns:pr="smNativeData" xmlns="" val="SMDATA_14_PiyqWhMAAAAlAAAAEQ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QsDo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Dv+//9AOAAAMSoAABAAAAA=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914"/>
            <a:ext cx="9144000" cy="64651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3" name="АвтоФигура1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yBwAAkhkAAOgtAABJJwAAEAAAAA=="/>
              </a:ext>
            </a:extLst>
          </p:cNvSpPr>
          <p:nvPr/>
        </p:nvSpPr>
        <p:spPr>
          <a:xfrm>
            <a:off x="1291590" y="4156710"/>
            <a:ext cx="6170930" cy="22294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Контактная</a:t>
            </a:r>
            <a:r>
              <a:rPr dirty="0"/>
              <a:t> </a:t>
            </a:r>
            <a:r>
              <a:rPr dirty="0" err="1"/>
              <a:t>информация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Телефон</a:t>
            </a:r>
            <a:r>
              <a:rPr dirty="0"/>
              <a:t>/</a:t>
            </a:r>
            <a:r>
              <a:rPr dirty="0" err="1"/>
              <a:t>факс</a:t>
            </a:r>
            <a:r>
              <a:rPr dirty="0"/>
              <a:t>: 8 (812) </a:t>
            </a:r>
            <a:r>
              <a:rPr lang="ru-RU" dirty="0"/>
              <a:t>679</a:t>
            </a:r>
            <a:r>
              <a:rPr dirty="0"/>
              <a:t>-</a:t>
            </a:r>
            <a:r>
              <a:rPr lang="ru-RU" dirty="0"/>
              <a:t>25-96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Официальный</a:t>
            </a:r>
            <a:r>
              <a:rPr dirty="0"/>
              <a:t> </a:t>
            </a:r>
            <a:r>
              <a:rPr dirty="0" err="1"/>
              <a:t>сайт</a:t>
            </a:r>
            <a:r>
              <a:rPr dirty="0"/>
              <a:t> </a:t>
            </a:r>
            <a:r>
              <a:rPr lang="ru-RU" dirty="0"/>
              <a:t>В</a:t>
            </a:r>
            <a:r>
              <a:rPr dirty="0"/>
              <a:t>МО С</a:t>
            </a:r>
            <a:r>
              <a:rPr lang="ru-RU" dirty="0"/>
              <a:t>Пб п. Молодёжное</a:t>
            </a:r>
            <a:r>
              <a:rPr dirty="0"/>
              <a:t>: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www.</a:t>
            </a:r>
            <a:r>
              <a:rPr lang="en-US" dirty="0"/>
              <a:t> momolodejnoe.ru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/>
              <a:t>E-mail: m</a:t>
            </a:r>
            <a:r>
              <a:rPr lang="en-US" dirty="0"/>
              <a:t>a@ momolodejnoe</a:t>
            </a:r>
            <a:r>
              <a:rPr dirty="0"/>
              <a:t>.ru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Группа</a:t>
            </a:r>
            <a:r>
              <a:rPr dirty="0"/>
              <a:t> </a:t>
            </a:r>
            <a:r>
              <a:rPr dirty="0" err="1"/>
              <a:t>ВКонтакте</a:t>
            </a:r>
            <a:r>
              <a:rPr dirty="0"/>
              <a:t>: https://vk.com/mo</a:t>
            </a:r>
            <a:r>
              <a:rPr lang="en-US" dirty="0"/>
              <a:t>molodejnoe</a:t>
            </a: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1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r>
              <a:rPr dirty="0" err="1"/>
              <a:t>Газета</a:t>
            </a:r>
            <a:r>
              <a:rPr dirty="0"/>
              <a:t> «</a:t>
            </a:r>
            <a:r>
              <a:rPr lang="ru-RU" dirty="0"/>
              <a:t>Вести Молодёжного</a:t>
            </a:r>
            <a:r>
              <a:rPr dirty="0"/>
              <a:t>»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rgbClr val="FFFFFF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1"/>
          <p:cNvSpPr>
            <a:extLst>
              <a:ext uri="smNativeData">
                <pr:smNativeData xmlns:pr="smNativeData" xmlns="" val="SMDATA_12_PiyqWhMAAAAlAAAA6AAAAA8BAAAAkAAAAEgAAACQAAAASAAAAAAAAAAAAAAAAAAAAAEAAABQAAAActwpHaz/zz9VVVVVVVXFPwAAAAAAAOA/AAAAAAAA4D8AAAAAAADgPwAAAAAAAOA/AAAAAAAA4D8AAAAAAADgPwAAAAAAAOA/AAAAAAAA4D8CAAAAjAAAAAEAAAAAAAAAS6zGAEusxgBQAAAAAAAAAOnVMb/qD6AmU52fz/DJFdsAAAAAZAAAAAEAAABAAAAAAAAAAAAAAAAAAAAAAAAAAAAAAAAAAAAAAAAAAAAAAAAAAAAAAAAAAAAAAAAAAAAAAAAAAAAAAAAAAAAAAAAAAAAAAAAAAAAAAAAAAAAAAAAAAAAAFAAAADwAAAAAAAAAAAAAAAAAAAkAAAAAAQAAAAA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MABAAAMAAAAEAAAAAAAAAAAAAAAAAAAAAAAAAAeAAAAaAAAAAAAAAAAAAAAAAAAAAAAAAAAAAAAECcAABAnAAAAAAAAAAAAAAAAAAAAMgAAAAAAAAAAAAAAAAAAAAAAABQAAAAAAAAAwMD/AAAAAABkAAAAMgAAAAAAAABkAAAAAAAAAH9/fwAKAAAAHwAAAFQAAABLrMYLS6zGCwAAAAAAAAAAAAAAAAAAAAAAAAAAAAAAAAAAAAAAAAAAAAAAAn9/fwDu7OEDzMzMAMDA/wB/f38AAAAAAAAAAAAAAAAAAAAAAAAAAAAhAAAAGAAAABQAAAD5AwAALgYAAEs2AAB+KQAAEAAAAA=="/>
              </a:ext>
            </a:extLst>
          </p:cNvSpPr>
          <p:nvPr/>
        </p:nvSpPr>
        <p:spPr>
          <a:xfrm>
            <a:off x="598710" y="1039076"/>
            <a:ext cx="8180070" cy="5740400"/>
          </a:xfrm>
          <a:prstGeom prst="swooshArrow">
            <a:avLst>
              <a:gd name="adj1" fmla="val 24999"/>
              <a:gd name="adj2" fmla="val 23750"/>
            </a:avLst>
          </a:prstGeom>
          <a:solidFill>
            <a:srgbClr val="7030A0">
              <a:alpha val="20000"/>
            </a:srgb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3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EAAAAAAD/Dv8AAAA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AAAAAgGQAAABkAAAAFwAAABQAAAAAAAAAAAAAAP9/AAD/fwAAAAAAAAkAAAAEAAAASAAAAAwAAAAQAAAAAAAAAAAAAAAAAAAAAAAAAB4AAABoAAAAAAAAAAAAAAAAAAAAAAAAAAAAAAAQJwAAECcAAAAAAAAAAAAAAAAAAAAAAAAAAAAAAAAAAAAAAAAAAAAAFAAAAAAAAADAwP8AAAAAAGQAAAAyAAAAAAAAAGQAAAAAAAAAf39/AAoAAAAfAAAAVAAAAAAA/wf/AAAAAAAAAAAAAAAAAAAAAAAAAAAAAAAAAAAAAAAAAAAAAAAAAAAAf39/AMDAwADMzMwAwMD/AH9/fwAAAAAAAAAAAAAAAAAAAAAAAAAAACEAAAAYAAAAFAAAAOkGAABTAQAANDMAAIAFAAAQAAAA"/>
              </a:ext>
            </a:extLst>
          </p:cNvSpPr>
          <p:nvPr/>
        </p:nvSpPr>
        <p:spPr>
          <a:xfrm>
            <a:off x="1123315" y="215265"/>
            <a:ext cx="7200265" cy="678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    БЮДЖЕТНЫЙ ПРОЦЕСС - ЕЖЕГОДНОЕ </a:t>
            </a:r>
            <a:br>
              <a:rPr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ФОРМИРОВАНИЕ И ИСПОЛНЕНИЕ БЮДЖЕТА</a:t>
            </a:r>
          </a:p>
        </p:txBody>
      </p:sp>
      <p:sp>
        <p:nvSpPr>
          <p:cNvPr id="4" name="Эллипс1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FMv7WDWiNC/RpmK55rVME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BjCAAAOSAAACcKAAD9IQAAEAAAAA=="/>
              </a:ext>
            </a:extLst>
          </p:cNvSpPr>
          <p:nvPr/>
        </p:nvSpPr>
        <p:spPr>
          <a:xfrm>
            <a:off x="1363345" y="5238115"/>
            <a:ext cx="287020" cy="28702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5" name="Эллипс2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95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MAMAIAMAAAAEAAAAJIkSZIkScK/AAAAAAAAAAAeAAAAaAAAAAAAAAAAAAAAAAAAAAAAAAAAAAAAECcAABAnAAAAAAAAAAAAAAAAAAAAAAAAAAAAAAAAAAAAAAAAAAAAAMgAAAAAAAAAwMD/AAAAAABkAAAAMgAAAAAAAABkAAAAAAAAAH9/fwAKAAAAHwAAAFQAAAD3lkYM////AQAAAAAAAAAAAAAAAAAAAAAAAAAAAAAAAAAAAAAAAAAA////AX9/fwDu7OED7uzhA8DA/wB/f38AAAAAAAAAAAAAAAAAAAAAAAAAAAAhAAAAGAAAABQAAACRDgAAmhkAAKgRAABAHAAAEAAAAA=="/>
              </a:ext>
            </a:extLst>
          </p:cNvSpPr>
          <p:nvPr/>
        </p:nvSpPr>
        <p:spPr>
          <a:xfrm>
            <a:off x="2367915" y="4161790"/>
            <a:ext cx="502285" cy="430530"/>
          </a:xfrm>
          <a:prstGeom prst="ellipse">
            <a:avLst/>
          </a:prstGeom>
          <a:solidFill>
            <a:schemeClr val="accent6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6" name="Эллипс3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LwNAAAMAAAAEAAAAHTRRRdddNG/hqgBKGWISj8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SFgAA3RMAAJoZAABlFwAAEAAAAA=="/>
              </a:ext>
            </a:extLst>
          </p:cNvSpPr>
          <p:nvPr/>
        </p:nvSpPr>
        <p:spPr>
          <a:xfrm>
            <a:off x="3587750" y="3228975"/>
            <a:ext cx="574040" cy="574040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7" name="Эллипс4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CkMAA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A5IAAAcw8AADIkAABsEwAAEAAAAA=="/>
              </a:ext>
            </a:extLst>
          </p:cNvSpPr>
          <p:nvPr/>
        </p:nvSpPr>
        <p:spPr>
          <a:xfrm>
            <a:off x="5238115" y="2511425"/>
            <a:ext cx="645795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8" name="Эллипс5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S6zGA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JMNAIAMAAAAEAAAAAAAAAAAAAAAAAAAAAAAAAAeAAAAaAAAAAAAAAAAAAAAAAAAAAAAAAAAAAAAECcAABAnAAAAAAAAAAAAAAAAAAAAAAAAAAAAAAAAAAAAAAAAAAAAAMgAAAAAAAAAwMD/AAAAAABkAAAAMgAAAAAAAABkAAAAAAAAAH9/fwAKAAAAHwAAAFQAAABLrMYL////AQAAAAAAAAAAAAAAAAAAAAAAAAAAAAAAAAAAAAAAAAAA////AX9/fwDu7OED7uzhA8DA/wB/f38AAAAAAAAAAAAAAAAAAAAAAAAAAAAhAAAAGAAAABQAAADRKgAAXAwAADsvAABVEAAAEAAAAA=="/>
              </a:ext>
            </a:extLst>
          </p:cNvSpPr>
          <p:nvPr/>
        </p:nvSpPr>
        <p:spPr>
          <a:xfrm>
            <a:off x="6960235" y="2009140"/>
            <a:ext cx="717550" cy="645795"/>
          </a:xfrm>
          <a:prstGeom prst="ellipse">
            <a:avLst/>
          </a:prstGeom>
          <a:solidFill>
            <a:schemeClr val="accent5"/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</p:sp>
      <p:sp>
        <p:nvSpPr>
          <p:cNvPr id="9" name="БлокТекста1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gD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nCgAAKx8AAGwTAAA7JwAAECAAAA=="/>
              </a:ext>
            </a:extLst>
          </p:cNvSpPr>
          <p:nvPr/>
        </p:nvSpPr>
        <p:spPr>
          <a:xfrm>
            <a:off x="1650365" y="5066665"/>
            <a:ext cx="1506855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проекта бюджета очередного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года</a:t>
            </a:r>
          </a:p>
        </p:txBody>
      </p:sp>
      <p:sp>
        <p:nvSpPr>
          <p:cNvPr id="10" name="БлокТекста2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BAAE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ZEgAAbhkAAPUaAAB+IQAAECAAAA=="/>
              </a:ext>
            </a:extLst>
          </p:cNvSpPr>
          <p:nvPr/>
        </p:nvSpPr>
        <p:spPr>
          <a:xfrm>
            <a:off x="2941955" y="4133850"/>
            <a:ext cx="1440180" cy="131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0000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Рассмотрение проекта бюджета очередного года</a:t>
            </a:r>
          </a:p>
        </p:txBody>
      </p:sp>
      <p:sp>
        <p:nvSpPr>
          <p:cNvPr id="11" name="БлокТекста3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LGgAAvxQAAMEjAABPGwAAECAAAA=="/>
              </a:ext>
            </a:extLst>
          </p:cNvSpPr>
          <p:nvPr/>
        </p:nvSpPr>
        <p:spPr>
          <a:xfrm>
            <a:off x="4233545" y="3372485"/>
            <a:ext cx="1578610" cy="10668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Утверждение бюджета очередного года</a:t>
            </a:r>
          </a:p>
        </p:txBody>
      </p:sp>
      <p:sp>
        <p:nvSpPr>
          <p:cNvPr id="12" name="БлокТекста4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jJAAAxhAAAHctAABWHQAAECAAAA=="/>
              </a:ext>
            </a:extLst>
          </p:cNvSpPr>
          <p:nvPr/>
        </p:nvSpPr>
        <p:spPr>
          <a:xfrm>
            <a:off x="5955665" y="2726690"/>
            <a:ext cx="1435100" cy="2042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Исполнение бюджета в текущем году и осуществление контроля за его исполнением</a:t>
            </a:r>
          </a:p>
        </p:txBody>
      </p:sp>
      <p:sp>
        <p:nvSpPr>
          <p:cNvPr id="13" name="БлокТекста5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zLgAAPg0AAEA4AABOHgAAECAAAA=="/>
              </a:ext>
            </a:extLst>
          </p:cNvSpPr>
          <p:nvPr/>
        </p:nvSpPr>
        <p:spPr>
          <a:xfrm>
            <a:off x="7632065" y="2152650"/>
            <a:ext cx="1511935" cy="27736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Составление,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внешняя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проверка,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рассмотре-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ние 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утверж-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дение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бюджетной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отчетности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предыду-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щего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8985" y="1348104"/>
            <a:ext cx="7749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45720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  <a:cs typeface="David" panose="020E0502060401010101" pitchFamily="34" charset="-79"/>
              </a:rPr>
              <a:t>Бюджет - форма образования и расходования   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45720" indent="45720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выполнения своих задач муниципальному образованию ВМО СПб п. Молодёжное необходим бюджет, который формируется за счет сбора налогов и других платежей, направляемых на финансирование бюджетных расходов.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430" y="774065"/>
            <a:ext cx="502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2956" y="1993900"/>
            <a:ext cx="860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"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Прозрачность и эффективность использования средств;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Социальная направленность: стабильное улучшение качества жизни жителей муниципального образования;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Гарантированное исполнение принятых расходных обязательств;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3000" b="1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Сохранение сбалансированности доходов и расходов.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740" y="343535"/>
            <a:ext cx="731901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Основные принципы формирования </a:t>
            </a:r>
            <a:b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местного бюджета на 2026 год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01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558800"/>
            <a:ext cx="8229600" cy="1004569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rmAutofit fontScale="90000"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chemeClr val="folHlink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характеристики местного бюджета на 2025 год</a:t>
            </a:r>
          </a:p>
        </p:txBody>
      </p:sp>
      <p:sp>
        <p:nvSpPr>
          <p:cNvPr id="3" name="ДОХОДЫ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PAwAAkAoAANo1AADdEwAAEAAAAA=="/>
              </a:ext>
            </a:extLst>
          </p:cNvSpPr>
          <p:nvPr/>
        </p:nvSpPr>
        <p:spPr>
          <a:xfrm>
            <a:off x="497205" y="1717041"/>
            <a:ext cx="8256905" cy="1353184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4600" dirty="0"/>
              <a:t> 47 500,0 </a:t>
            </a:r>
            <a:r>
              <a:rPr sz="4600" dirty="0"/>
              <a:t>тыс. руб.</a:t>
            </a:r>
          </a:p>
        </p:txBody>
      </p:sp>
      <p:sp>
        <p:nvSpPr>
          <p:cNvPr id="4" name="АвтоФигура2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OACAAA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KBUAANo1AAAEHgAAEAAAAA=="/>
              </a:ext>
            </a:extLst>
          </p:cNvSpPr>
          <p:nvPr/>
        </p:nvSpPr>
        <p:spPr>
          <a:xfrm>
            <a:off x="502285" y="3439160"/>
            <a:ext cx="8251825" cy="1353185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1" i="0" u="none" strike="noStrike" kern="1" spc="0" baseline="0">
                <a:solidFill>
                  <a:schemeClr val="tx1"/>
                </a:solidFill>
                <a:effectLst/>
                <a:latin typeface="Baskerville Old Face" pitchFamily="1" charset="0"/>
                <a:ea typeface="Baskerville Old Face" pitchFamily="1" charset="0"/>
                <a:cs typeface="Baskerville Old Face" pitchFamily="1" charset="0"/>
              </a:defRPr>
            </a:pPr>
            <a:r>
              <a:rPr lang="ru-RU" sz="4600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47 500,0 тыс. руб.</a:t>
            </a:r>
          </a:p>
        </p:txBody>
      </p:sp>
      <p:sp>
        <p:nvSpPr>
          <p:cNvPr id="5" name="АвтоФигура3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0KHQP////whGAAAAAAAAAAAAAAAAAAAAAAAAAAAAAAAAAAAAZAAAAAEAAABAAAAAAAAAAAAAAAAAAAAAAAAAAAAAAAAAAAAAAAAAAAAAAAAAAAAAAAAAAAAAAAAAAAAAAAAAAAAAAAAAAAAAAAAAAAAAAAAAAAAAAAAAAAAAAAAAAAAAFAAAADwAAAAAAAAAAAAAAP///wgAAAAAAQAAAAAAAAAAAAAAAAAAAAAAAAAAAAAAZAAAAGQAAAAAAAAAZAAAAGQAAAAVAAAAYAAAAAAAAAAAAAAADwAAACADAAAAAAAAAAAAAAEAAACgMgAAAAAAAAAAAAABAAAAf39/AAEAAABkAAAAAAAAABQAAABAHwAAAAAAACYAAAAAAAAAwOD//wAAAAAmAAAAZAAAABYAAABMAAAAAQAAAAAAAAAEAAAAAAAAAAIAAADu7OEKMgAAAGQAAABkAAAAZAAAAGQAAAAAAAAA7uzhCjIAAACc////nP///2QAAABkAAAAAAAAABcAAAAUAAAAAAAAAAAAAAD/fwAA/38AAAAAAAAJAAAABAAAAAABAAEMAAAAEAAAAAAAAAAAAAAAAAAAAAAAAAAeAAAAaAAAAAAAAAAAAAAAAAAAAAAAAAAAAAAAECcAABAnAAAAAAAAAAAAAAAAAAAAAAAAAAAAAAAAAAAAAAAAAAAAAMgAAAAAAAAAwMD/AAAAAABkAAAAMgAAAAAAAABkAAAAAAAAAH9/fwAKAAAAHwAAAFQAAADQodA4////AQAAAAAAAAAAAAAAAAAAAAAAAAAAAAAAAAAAAAAAAAAA////AX9/fwDu7OED7uzhA8DA/wB/f38AAAAAAAAAAAAAAAAAAAAAAAAAAAAhAAAAGAAAABQAAAAXAwAAVx8AANo1AACcKAAAEAAAAA=="/>
              </a:ext>
            </a:extLst>
          </p:cNvSpPr>
          <p:nvPr/>
        </p:nvSpPr>
        <p:spPr>
          <a:xfrm>
            <a:off x="502285" y="5094606"/>
            <a:ext cx="8251825" cy="1276350"/>
          </a:xfrm>
          <a:prstGeom prst="roundRect">
            <a:avLst>
              <a:gd name="adj" fmla="val 16667"/>
            </a:avLst>
          </a:prstGeom>
          <a:solidFill>
            <a:schemeClr val="folHlink">
              <a:tint val="37500"/>
              <a:alpha val="30000"/>
            </a:schemeClr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prstShdw prst="shdw17" dist="89803" dir="2700000">
              <a:schemeClr val="bg2">
                <a:alpha val="50000"/>
              </a:schemeClr>
            </a:prstShdw>
          </a:effectLst>
        </p:spPr>
        <p:txBody>
          <a:bodyPr vert="horz" wrap="square" numCol="1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2736215" marR="0" indent="-361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lang="ru-RU" sz="4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600" b="1" dirty="0"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 0,0 тыс. руб. </a:t>
            </a:r>
            <a:r>
              <a:rPr lang="ru-RU" sz="4600" b="1" dirty="0"/>
              <a:t> </a:t>
            </a:r>
            <a:r>
              <a:rPr sz="4600" dirty="0"/>
              <a:t>    </a:t>
            </a:r>
          </a:p>
        </p:txBody>
      </p:sp>
      <p:sp>
        <p:nvSpPr>
          <p:cNvPr id="6" name="АвтоФигура1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IAAAD///8IFAAAAGQAAABkAAAAZAAAAGQAAAAAAAAA////CBQAAACc////nP///2QAAABkAAAAAAAAABcAAAAUAAAAAAAAAAAAAAD/fwAA/38AAAAAAAAJAAAABAAAAAAAAAAMAAAAEAAAAAAAAAAAAAAAAAAAAAAAAAAeAAAAaAAAAAAAAAAAAAAAAAAAAAAAAAAAAAAAECcAABAnAAAAAAAAAAAAAAAAAAAAAAAAAAAAAAAAAAAAAAAAAAAAAEQCAABYAgAA////CAAAAABkAAAAMgAAAAAAAABkAAAAAAAAAH9/fwAKAAAAHwAAAFQAAABPgb0F////AQAAAAAAAAAAAAAAAAAAAAAAAAAAAAAAAAAAAAAAAAAA////AX9/fwD///8B////Af///wF/f38AAAAAAAAAAAAAAAAAAAAAAAAAAAAhAAAAGAAAABQAAAAQAwAAmAoAAN0TAADdEwAAEAAAAA=="/>
              </a:ext>
            </a:extLst>
          </p:cNvSpPr>
          <p:nvPr/>
        </p:nvSpPr>
        <p:spPr>
          <a:xfrm>
            <a:off x="497841" y="1722120"/>
            <a:ext cx="2495550" cy="134810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810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/>
              <a:t>Доходы</a:t>
            </a:r>
          </a:p>
        </p:txBody>
      </p:sp>
      <p:sp>
        <p:nvSpPr>
          <p:cNvPr id="7" name="АвтоФигура4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PAwAAKBUAAN0TAAB1HgAAEAAAAA=="/>
              </a:ext>
            </a:extLst>
          </p:cNvSpPr>
          <p:nvPr/>
        </p:nvSpPr>
        <p:spPr>
          <a:xfrm>
            <a:off x="497205" y="3439160"/>
            <a:ext cx="2496186" cy="135318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4400" dirty="0"/>
              <a:t>Расходы</a:t>
            </a:r>
          </a:p>
        </p:txBody>
      </p:sp>
      <p:sp>
        <p:nvSpPr>
          <p:cNvPr id="8" name="АвтоФигура5"/>
          <p:cNvSpPr>
            <a:extLst>
              <a:ext uri="smNativeData">
                <pr:smNativeData xmlns:pr="smNativeData" xmlns="" val="SMDATA_12_PiyqWhMAAAAlAAAAZQAAAA8BAAAAkAAAAEgAAACQAAAASAAAAAAAAAAAAAAAAAAAAAEAAABQAAAAhbacS3FV1T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g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IAgAA////CAAAAABkAAAAMgAAAAAAAABkAAAAAAAAAH9/fwAKAAAAHwAAAFQAAABPgb0F////AQAAAAAAAAAAAAAAAAAAAAAAAAAAAAAAAAAAAAAAAAAA////AX9/fwDu7OEDzMzMAP///wF/f38AAAAAAAAAAAAAAAAAAAAAAAAAAAAhAAAAGAAAABQAAAAXAwAATx8AAN0TAACcKAAAEAAAAA=="/>
              </a:ext>
            </a:extLst>
          </p:cNvSpPr>
          <p:nvPr/>
        </p:nvSpPr>
        <p:spPr>
          <a:xfrm>
            <a:off x="502285" y="5151120"/>
            <a:ext cx="2491106" cy="1219835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>
            <a:glow rad="330200">
              <a:schemeClr val="bg1">
                <a:alpha val="40000"/>
              </a:schemeClr>
            </a:glow>
          </a:effectLst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3200" dirty="0"/>
              <a:t>Дефицит/-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3200" dirty="0"/>
              <a:t>П</a:t>
            </a:r>
            <a:r>
              <a:rPr sz="3200" dirty="0"/>
              <a:t>рофицит+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rmAutofit fontScale="90000"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folHlink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- это поступление денежных средств в бюджет</a:t>
            </a:r>
          </a:p>
        </p:txBody>
      </p:sp>
      <p:sp>
        <p:nvSpPr>
          <p:cNvPr id="3" name="ОбъектTextArt1"/>
          <p:cNvSpPr>
            <a:extLst>
              <a:ext uri="smNativeData">
                <pr:smNativeData xmlns:pr="smNativeData" xmlns="" val="SMDATA_13_PiyqWhMAAAAlAAAAEAAAAA8BAAAAkAAAAEgAAACQAAAASAAAAAAAAAAAAAAAAAAAAAEAAABQAAAAAAAAAAAAAAAzMzMzMzPTPwAAAAAAAOA/AAAAAAAA4D8AAAAAAADgPwAAAAAAAOA/AAAAAAAA4D8AAAAAAADgPwAAAAAAAOA/AAAAAAAA4D8CAAAAjAAAAAEAAAADAAAAH0l9C4e09QAAAAAAAAAAAAAAAAAAAAAAAAAAAAAAAAAAAAAAZAAAAAEAAABAAAAAAAAAAAAAAABaAAAAAAAAAAAAAAAAAAAAAAAAAAAAAAAAAAAAAAAAAAAAAAAAAAAAAAAAAAAAAAAAAAAAAAAAAAAAAAAAAAAAAAAAAAAAAAAAAAAAFAAAADwAAAAAAAAAAAAAAAAAAAAAAAAAAQAAABQAAAAUAAAAFAAAAAEAAAAAAAAAZAAAAGQAAAAAAAAAZAAAAGQAAAAVAAAAYAAAAAAAAAAAAAAADwAAACYCAAAIBwAAAAAAAAEAAACgMgAAAAAAAAAAAAABAAAAf39/AAEAAABkAAAAAAAAABQAAABAHwAAQB8AACYAAAAAAAAAwOD//wAAAAAmAAAAZAAAABYAAABMAAAAAQAAAAAAAAAEAAAAAAAAAAEAAADAwMAAAAAAACEAAAAhAAAAZAAAAGQAAAAAAAAAzMzMAAAAAABQAAAAUAAAAGQAAABkAAAAAAAAAAYAAABRAAAASQBtAHAAYQBjAHQAAAAucHB0eA0KSGlzdG9yeUZpbGUxPTAsRDpcNDTQpNCXX9Ca0YPQt9GM0LzQuNC90JDQlRAOAAAEAAAAgGQAAABkAAAAFwAAABQAAAAAAAAAAAAAAP9/AAD/fwAAAAAAAAkAAAAEAAAAMAgAAAwAAAAQAAAAAAAAAAAAAAAAAAAAAAAAAB4AAABoAAAAAAAAAAAAAAAAAAAAAAAAAAAAAAAQJwAAECcAAAAAAAAAAAAAAAAAAAAAAAAAAAAAAAAAAAAAAAAAAAAAFAAAAAAAAADAwP8AAAAAAGQAAAAyAAAAAAAAAGQAAAAAAAAAf39/AAoAAAAfAAAAVAAAAB9JfQSHtPUAAAAAAAAAAAAAAAAAAAAAAAAAAAAAAAAAAAAAAAAAAAAAAAAAf39/AMDAwADMzMwAwMD/AH9/fwAAAAAAAAAAAAAAAAAAAAAAAAAAACEAAAAYAAAAFAAAAJgKAAA1AgAATywAAAUFAAAQAAAA"/>
              </a:ext>
            </a:extLst>
          </p:cNvSpPr>
          <p:nvPr/>
        </p:nvSpPr>
        <p:spPr>
          <a:xfrm>
            <a:off x="1722120" y="358775"/>
            <a:ext cx="548068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dist"/>
            <a:r>
              <a:rPr lang="ru-RU" sz="3600" dirty="0">
                <a:ln w="0" cap="flat" cmpd="sng" algn="ctr">
                  <a:noFill/>
                  <a:prstDash val="solid"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  <a:effectLst>
                  <a:outerShdw blurRad="12700" dist="29635" dir="2700000" algn="ctr">
                    <a:srgbClr val="C0C0C0"/>
                  </a:outerShdw>
                </a:effectLst>
                <a:latin typeface="Impact"/>
              </a:rPr>
              <a:t>Доходы местного бюджета</a:t>
            </a:r>
            <a:endParaRPr sz="3600" dirty="0"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gradFill flip="none" rotWithShape="0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  <a:effectLst>
                <a:outerShdw blurRad="12700" dist="29635" dir="2700000" algn="ctr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" name="БлокТекста1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MsI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tAgAA5A8AAGwTAAAkJAAAECAAAA=="/>
              </a:ext>
            </a:extLst>
          </p:cNvSpPr>
          <p:nvPr/>
        </p:nvSpPr>
        <p:spPr>
          <a:xfrm>
            <a:off x="353695" y="2583180"/>
            <a:ext cx="2803525" cy="32918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Основные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источники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формирования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доходов местного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бюджета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000" b="1" i="0" u="none" strike="noStrike" kern="1" spc="0" baseline="0">
                <a:solidFill>
                  <a:schemeClr val="accent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 2026 год:</a:t>
            </a:r>
          </a:p>
        </p:txBody>
      </p:sp>
      <p:sp>
        <p:nvSpPr>
          <p:cNvPr id="5" name="Эллипс1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OACAAA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BAHAAA+xIAANEqAACqIAAAEAAAAA=="/>
              </a:ext>
            </a:extLst>
          </p:cNvSpPr>
          <p:nvPr/>
        </p:nvSpPr>
        <p:spPr>
          <a:xfrm>
            <a:off x="4592320" y="3085465"/>
            <a:ext cx="2367915" cy="2224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Безвозмездные поступления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 99,7 %</a:t>
            </a:r>
          </a:p>
        </p:txBody>
      </p:sp>
      <p:sp>
        <p:nvSpPr>
          <p:cNvPr id="6" name="Эллипс2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////CAAAAABkAAAAMgAAAAAAAABkAAAAAAAAAH9/fwAKAAAAHwAAAFQAAABPgb0F////AQAAAAAAAAAAAAAAAAAAAAAAAAAAAAAAAAAAAAAAAAAA////AX9/fwDu7OEDzMzMAP///wF/f38AAAAAAAAAAAAAAAAAAAAAAAAAAAAhAAAAGAAAABQAAACDFgAAmAoAAKMkAABHGAAAEAAAAA=="/>
              </a:ext>
            </a:extLst>
          </p:cNvSpPr>
          <p:nvPr/>
        </p:nvSpPr>
        <p:spPr>
          <a:xfrm>
            <a:off x="3659505" y="1722120"/>
            <a:ext cx="2296160" cy="2224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chemeClr val="bg1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0,3%</a:t>
            </a:r>
          </a:p>
        </p:txBody>
      </p:sp>
      <p:sp>
        <p:nvSpPr>
          <p:cNvPr id="7" name="Эллипс3"/>
          <p:cNvSpPr>
            <a:extLst>
              <a:ext uri="smNativeData">
                <pr:smNativeData xmlns:pr="smNativeData" xmlns="" val="SMDATA_12_PiyqWhMAAAAlAAAAZgAAAA8BAAAAkAAAAEgAAACQAAAASAAAAAAAAAAAAAAAAAAAAAEAAABQAAAAAAAAAAAA8D8AAAAAAADw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mAoAAB0wAADWFwAAEAAAAA=="/>
              </a:ext>
            </a:extLst>
          </p:cNvSpPr>
          <p:nvPr/>
        </p:nvSpPr>
        <p:spPr>
          <a:xfrm>
            <a:off x="5525135" y="1722120"/>
            <a:ext cx="2296160" cy="2152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Неналоговые доходы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1" i="0" u="none" strike="noStrike" kern="1" spc="0" baseline="0">
                <a:solidFill>
                  <a:srgbClr val="FFFFFF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0%</a:t>
            </a:r>
          </a:p>
        </p:txBody>
      </p:sp>
      <p:sp>
        <p:nvSpPr>
          <p:cNvPr id="9" name="АвтоФигура1"/>
          <p:cNvSpPr>
            <a:extLst>
              <a:ext uri="smNativeData">
                <pr:smNativeData xmlns:pr="smNativeData" xmlns="" val="SMDATA_12_PiyqWhMAAAAlAAAAywAAAA8BAAAAkAAAAEgAAACQAAAASAAAAAAAAAAAAAAAAAAAAAEAAABQAAAAGxYTPCoz5z8AAAAAAADgPwAAAAAAAOA/AAAAAAAA4D8AAAAAAADgPwAAAAAAAOA/AAAAAAAA4D8AAAAAAADgPwAAAAAAAOA/AAAAAAAA4D8CAAAAjAAAAAEAAAAAAAAAT4G9DP///wgyAAAAAAAAAAAAAAAAAAAAAAAAAAAAAAAAAAAAZAAAAAEAAABAAAAAAAAAAAAAAAAAAAAAAAAAAAAAAAAAAAAAAAAAAAAAAAAAAAAAAAAAAAAAAAAAAAAAAAAAAAAAAAAAAAAAAAAAAAAAAAAAAAAAAAAAAAAAAAAAAAAAFAAAADwAAAABAAAAAAAAAP///whQAAAAAQAAAAQAAAAAAAAAAAAAAAA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AAAAAD/fwAA/38AAAAAAAAJAAAABAAAAAAAAAAMAAAAEAAAAHIcx3Ecx+E/HMdxHMdxvL8eAAAAaAAAAAAAAAAAAAAAAAAAAAAAAAAAAAAAECcAABAnAAAAAAAAAAAAAAAAAAAAAAAAAAAAAAAAAAAAAAAAAAAAABQAAAAAAAAAwMD/AAAAAABkAAAAMgAAAAAAAABkAAAAAAAAAH9/fwAKAAAAHwAAAFQAAABPgb0F////AQAAAAAAAAAAAAAAAAAAAAAAAAAAAAAAAAAAAAAAAAAA////AX9/fwDu7OEDzMzMAMDA/wB/f38AAAAAAAAAAAAAAAAAAAAAAAAAAAAhAAAAGAAAABQAAAD9IQAAjCEAAPYlAAD2JQAAEAAAAA=="/>
              </a:ext>
            </a:extLst>
          </p:cNvSpPr>
          <p:nvPr/>
        </p:nvSpPr>
        <p:spPr>
          <a:xfrm>
            <a:off x="5525135" y="5453380"/>
            <a:ext cx="645795" cy="71755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0" name="БлокТекста2"/>
          <p:cNvSpPr txBox="1">
            <a:extLst>
              <a:ext uri="smNativeData">
                <pr:smNativeData xmlns:pr="smNativeData" xmlns="" val="SMDATA_12_PiyqW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EAAABkAAAAMgAAAAAAAABkAAAAAAAAAH9/fwAKAAAAHwAAAFQAAABPgb0F////AQAAAAAAAAAAAAAAAAAAAAAAAAAAAAAAAAAAAAAAAAAAAAAAAn9/fwDu7OEDzMzMAMDA/wB/f38AAAAAAAAAAAAAAAAAAAAAAAAAAAAhAAAAGAAAABQAAADPGwAAZyYAAMouAACXKQAAECAAAA=="/>
              </a:ext>
            </a:extLst>
          </p:cNvSpPr>
          <p:nvPr/>
        </p:nvSpPr>
        <p:spPr>
          <a:xfrm>
            <a:off x="4412932" y="6226906"/>
            <a:ext cx="3085465" cy="5181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reflection stA="50000" dir="5400000" sy="-100000" rotWithShape="0"/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1" i="0" u="none" strike="noStrike" kern="1" spc="0" baseline="0">
                <a:solidFill>
                  <a:schemeClr val="tx2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Местный бюджет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qBAAAWgQAALw2AADBIwAAEAAAAA=="/>
              </a:ext>
            </a:extLst>
          </p:cNvSpPr>
          <p:nvPr>
            <p:ph type="title"/>
          </p:nvPr>
        </p:nvSpPr>
        <p:spPr>
          <a:xfrm>
            <a:off x="748030" y="1419860"/>
            <a:ext cx="8180070" cy="51047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 Налог, взимаемый в связи с применением упрощенной системы налогообложения;</a:t>
            </a:r>
          </a:p>
          <a:p>
            <a:pPr marL="0" marR="0" indent="50419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Единый налог на вмененный доход для отдельных видов деятельности;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• Налог, взимаемый в связи с применением патентной системы налогообложения.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85" y="420971"/>
            <a:ext cx="7964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Налоговые доходы</a:t>
            </a:r>
          </a:p>
          <a:p>
            <a:pPr algn="ctr"/>
            <a:r>
              <a:rPr lang="ru-RU" sz="44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 (</a:t>
            </a:r>
            <a:r>
              <a:rPr lang="ru-RU" sz="44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latin typeface="Book Antiqua" panose="02040602050305030304" pitchFamily="18" charset="0"/>
              </a:rPr>
              <a:t>157,3 </a:t>
            </a:r>
            <a:r>
              <a:rPr lang="ru-RU" sz="44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  <a:tileRect/>
                </a:gradFill>
                <a:effectLst/>
                <a:latin typeface="Book Antiqua" panose="02040602050305030304" pitchFamily="18" charset="0"/>
              </a:rPr>
              <a:t>тыс. руб.):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vQUAACg2AAD1JgAAEAAAAA=="/>
              </a:ext>
            </a:extLst>
          </p:cNvSpPr>
          <p:nvPr>
            <p:ph type="title"/>
          </p:nvPr>
        </p:nvSpPr>
        <p:spPr>
          <a:xfrm>
            <a:off x="194945" y="3859530"/>
            <a:ext cx="8611391" cy="17221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rmAutofit fontScale="90000"/>
          </a:bodyPr>
          <a:lstStyle/>
          <a:p>
            <a:pPr indent="360045" algn="just">
              <a:buFont typeface="Wingdings" pitchFamily="2" charset="2"/>
              <a:buChar char=""/>
              <a:defRPr lang="ru-RU" sz="30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Доходы от использования имущества находящегося в государственной и муниципальной собственности;</a:t>
            </a:r>
            <a:br>
              <a:rPr dirty="0"/>
            </a:br>
            <a:r>
              <a:rPr lang="ru-RU" dirty="0"/>
              <a:t>•Средства, составляющие восстановительную стоимость зелёных насаждений общего пользования местного значения и подлежащие зачислению в бюджеты внутригородских муниципальных образований   </a:t>
            </a:r>
            <a:br>
              <a:rPr lang="ru-RU" dirty="0"/>
            </a:br>
            <a:r>
              <a:rPr dirty="0"/>
              <a:t>• </a:t>
            </a:r>
            <a:r>
              <a:rPr lang="ru-RU" dirty="0"/>
              <a:t>Штрафы, предусмотренные статьями 12 – 37-1, 44 Закона Санкт-Петербурга  от 12.05.2010 № 273-70«Об административных правонарушениях в Санкт-Петербурге»</a:t>
            </a:r>
            <a:r>
              <a:rPr dirty="0"/>
              <a:t>.</a:t>
            </a: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529746" y="343535"/>
            <a:ext cx="8323580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Неналоговые доходы </a:t>
            </a:r>
          </a:p>
          <a:p>
            <a:pPr algn="ctr"/>
            <a:r>
              <a:rPr lang="ru-RU" sz="4400" b="1" dirty="0">
                <a:gradFill>
                  <a:gsLst>
                    <a:gs pos="0">
                      <a:srgbClr val="000082">
                        <a:lumMod val="84000"/>
                        <a:lumOff val="16000"/>
                      </a:srgbClr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</a:rPr>
              <a:t>(0,0 тыс. руб.):</a:t>
            </a:r>
          </a:p>
          <a:p>
            <a:pPr algn="ctr"/>
            <a:endParaRPr lang="ru-RU" sz="4400" b="1" dirty="0">
              <a:gradFill>
                <a:gsLst>
                  <a:gs pos="0">
                    <a:srgbClr val="000082">
                      <a:lumMod val="84000"/>
                      <a:lumOff val="16000"/>
                    </a:srgbClr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Piyq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DUAQ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IAwAAtgkAANo1AAAjJwAAEAAAAA=="/>
              </a:ext>
            </a:extLst>
          </p:cNvSpPr>
          <p:nvPr>
            <p:ph type="title"/>
          </p:nvPr>
        </p:nvSpPr>
        <p:spPr>
          <a:xfrm>
            <a:off x="481964" y="2005350"/>
            <a:ext cx="8251826" cy="43567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  <a:normAutofit fontScale="90000"/>
          </a:bodyPr>
          <a:lstStyle/>
          <a:p>
            <a:pPr marL="0" marR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dirty="0"/>
              <a:t>Поступления из бюджета города:</a:t>
            </a:r>
            <a:br>
              <a:rPr dirty="0"/>
            </a:br>
            <a:endParaRPr dirty="0"/>
          </a:p>
          <a:p>
            <a:pPr>
              <a:spcBef>
                <a:spcPts val="0"/>
              </a:spcBef>
              <a:defRPr lang="ru-RU" sz="2400" b="0" i="0" u="none" strike="noStrike" kern="1" spc="0" baseline="0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2700" dirty="0">
                <a:ea typeface="Times New Roman" pitchFamily="1" charset="-52"/>
                <a:cs typeface="Times New Roman" pitchFamily="1" charset="-52"/>
              </a:rPr>
              <a:t>Субвенции</a:t>
            </a:r>
            <a:r>
              <a:rPr lang="ru-RU" sz="2200" dirty="0">
                <a:ea typeface="Times New Roman" pitchFamily="1" charset="-52"/>
                <a:cs typeface="Times New Roman" pitchFamily="1" charset="-52"/>
              </a:rPr>
              <a:t> </a:t>
            </a:r>
            <a:r>
              <a:rPr sz="2200" dirty="0"/>
              <a:t>- перечисление денежных средств из бюджета города в бюджет ВМО СПб п. Молодёжное </a:t>
            </a:r>
            <a:r>
              <a:rPr lang="ru-RU" sz="2200" dirty="0">
                <a:ea typeface="Times New Roman" pitchFamily="1" charset="-52"/>
                <a:cs typeface="Times New Roman" pitchFamily="1" charset="-52"/>
              </a:rPr>
              <a:t>на финансирование «переданных» полномочий</a:t>
            </a:r>
            <a:r>
              <a:rPr sz="2200" dirty="0"/>
              <a:t> по опеке и попечительству, </a:t>
            </a:r>
            <a:r>
              <a:rPr lang="ru-RU" sz="2200" dirty="0"/>
              <a:t>на содержание ребенка в семье опекуна и приемной  семье, на вознаграждение, причитающееся приемному родителю,</a:t>
            </a:r>
            <a:r>
              <a:rPr sz="2200" dirty="0"/>
              <a:t> по составлению протоколов об административных правонарушениях </a:t>
            </a:r>
            <a:br>
              <a:rPr sz="2200" dirty="0"/>
            </a:br>
            <a:r>
              <a:rPr lang="ru-RU" sz="2700" dirty="0"/>
              <a:t>Субсидии</a:t>
            </a:r>
            <a:r>
              <a:rPr lang="ru-RU" sz="2200" dirty="0"/>
              <a:t> - перечисление денежных средств из бюджета города Санкт-Петербурга в бюджет ВМО СПб п. Молодёжное </a:t>
            </a:r>
            <a:r>
              <a:rPr lang="ru-RU" sz="2200" dirty="0">
                <a:ea typeface="Times New Roman" pitchFamily="1" charset="-52"/>
                <a:cs typeface="Times New Roman" pitchFamily="1" charset="-52"/>
              </a:rPr>
              <a:t>на благоустройство и </a:t>
            </a:r>
            <a:r>
              <a:rPr lang="ru-RU" sz="2200" dirty="0"/>
              <a:t>озеленение территории муниципального образования</a:t>
            </a:r>
            <a:br>
              <a:rPr sz="2200" dirty="0"/>
            </a:br>
            <a:r>
              <a:rPr lang="ru-RU" sz="2700" dirty="0">
                <a:solidFill>
                  <a:srgbClr val="000000"/>
                </a:solidFill>
                <a:ea typeface="Times New Roman" pitchFamily="1" charset="-52"/>
                <a:cs typeface="Times New Roman" pitchFamily="1" charset="-52"/>
              </a:rPr>
              <a:t>Дотации</a:t>
            </a:r>
            <a:r>
              <a:rPr lang="ru-RU" sz="2200" dirty="0">
                <a:solidFill>
                  <a:srgbClr val="000000"/>
                </a:solidFill>
                <a:ea typeface="Times New Roman" pitchFamily="1" charset="-52"/>
                <a:cs typeface="Times New Roman" pitchFamily="1" charset="-52"/>
              </a:rPr>
              <a:t> - на выравнивание бюджетной обеспеченности.</a:t>
            </a:r>
            <a:endParaRPr sz="2200" dirty="0"/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81964" y="558800"/>
            <a:ext cx="839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Безвозмездные поступления (54 842,7</a:t>
            </a:r>
            <a:r>
              <a:rPr lang="ru-RU" sz="44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 </a:t>
            </a:r>
            <a:r>
              <a:rPr lang="ru-RU" sz="44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/>
              </a:rPr>
              <a:t>тыс. руб.):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776</Words>
  <Application>Microsoft Office PowerPoint</Application>
  <PresentationFormat>Экран (4:3)</PresentationFormat>
  <Paragraphs>169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Book Antiqua</vt:lpstr>
      <vt:lpstr>Bookman Old Style</vt:lpstr>
      <vt:lpstr>Calibri</vt:lpstr>
      <vt:lpstr>Cambria</vt:lpstr>
      <vt:lpstr>Gill Sans MT</vt:lpstr>
      <vt:lpstr>Impact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местного бюджета на 2025 год</vt:lpstr>
      <vt:lpstr> - это поступление денежных средств в бюджет</vt:lpstr>
      <vt:lpstr> Налог, взимаемый в связи с применением упрощенной системы налогообложения; Единый налог на вмененный доход для отдельных видов деятельности; • Налог, взимаемый в связи с применением патентной системы налогообложения.</vt:lpstr>
      <vt:lpstr>Доходы от использования имущества находящегося в государственной и муниципальной собственности; •Средства, составляющие восстановительную стоимость зелёных насаждений общего пользования местного значения и подлежащие зачислению в бюджеты внутригородских муниципальных образований    • Штрафы, предусмотренные статьями 12 – 37-1, 44 Закона Санкт-Петербурга  от 12.05.2010 № 273-70«Об административных правонарушениях в Санкт-Петербурге».  </vt:lpstr>
      <vt:lpstr>Поступления из бюджета города:  Субвенции - перечисление денежных средств из бюджета города в бюджет ВМО СПб п. Молодёжное на финансирование «переданных» полномочий по опеке и попечительству, на содержание ребенка в семье опекуна и приемной  семье, на вознаграждение, причитающееся приемному родителю, по составлению протоколов об административных правонарушениях  Субсидии - перечисление денежных средств из бюджета города Санкт-Петербурга в бюджет ВМО СПб п. Молодёжное на благоустройство и озеленение территории муниципального образования Дотации - на выравнивание бюджетной обеспеченности.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User</cp:lastModifiedBy>
  <cp:revision>76</cp:revision>
  <dcterms:created xsi:type="dcterms:W3CDTF">2018-03-13T11:01:30Z</dcterms:created>
  <dcterms:modified xsi:type="dcterms:W3CDTF">2026-01-16T09:30:10Z</dcterms:modified>
</cp:coreProperties>
</file>